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62" r:id="rId3"/>
    <p:sldId id="285" r:id="rId4"/>
    <p:sldId id="264" r:id="rId5"/>
    <p:sldId id="267" r:id="rId6"/>
    <p:sldId id="268" r:id="rId7"/>
    <p:sldId id="266" r:id="rId8"/>
    <p:sldId id="269" r:id="rId9"/>
    <p:sldId id="270" r:id="rId10"/>
    <p:sldId id="271" r:id="rId11"/>
    <p:sldId id="272" r:id="rId12"/>
    <p:sldId id="273" r:id="rId13"/>
    <p:sldId id="274" r:id="rId14"/>
    <p:sldId id="275" r:id="rId15"/>
    <p:sldId id="276" r:id="rId16"/>
    <p:sldId id="278" r:id="rId17"/>
    <p:sldId id="277" r:id="rId18"/>
    <p:sldId id="279" r:id="rId19"/>
    <p:sldId id="280" r:id="rId20"/>
    <p:sldId id="281" r:id="rId21"/>
    <p:sldId id="286" r:id="rId22"/>
    <p:sldId id="284" r:id="rId23"/>
    <p:sldId id="282" r:id="rId24"/>
    <p:sldId id="283" r:id="rId25"/>
    <p:sldId id="289" r:id="rId26"/>
    <p:sldId id="288" r:id="rId27"/>
    <p:sldId id="287" r:id="rId28"/>
    <p:sldId id="290" r:id="rId29"/>
    <p:sldId id="291" r:id="rId30"/>
    <p:sldId id="292" r:id="rId31"/>
    <p:sldId id="296" r:id="rId32"/>
    <p:sldId id="293" r:id="rId33"/>
    <p:sldId id="299" r:id="rId34"/>
    <p:sldId id="298" r:id="rId35"/>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ny Sistrunk" initials="BS" lastIdx="1" clrIdx="0">
    <p:extLst>
      <p:ext uri="{19B8F6BF-5375-455C-9EA6-DF929625EA0E}">
        <p15:presenceInfo xmlns:p15="http://schemas.microsoft.com/office/powerpoint/2012/main" userId="S-1-5-21-1446271055-2294076819-2497763010-15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2" d="100"/>
          <a:sy n="92" d="100"/>
        </p:scale>
        <p:origin x="87"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C0138114-B7C0-43A9-B72B-85FCEAD51AC6}" type="datetimeFigureOut">
              <a:rPr lang="en-US" smtClean="0"/>
              <a:t>3/28/2022</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C8125684-D9DB-43F1-B0F9-7C3F19905BF4}" type="slidenum">
              <a:rPr lang="en-US" smtClean="0"/>
              <a:t>‹#›</a:t>
            </a:fld>
            <a:endParaRPr lang="en-US" dirty="0"/>
          </a:p>
        </p:txBody>
      </p:sp>
    </p:spTree>
    <p:extLst>
      <p:ext uri="{BB962C8B-B14F-4D97-AF65-F5344CB8AC3E}">
        <p14:creationId xmlns:p14="http://schemas.microsoft.com/office/powerpoint/2010/main" val="427682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C16D-E1D5-40DA-A956-36EE08A55A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5CCC18-0849-4668-BD89-8E660520C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2F153C-2F76-4CAD-A888-7B68D360EBEF}"/>
              </a:ext>
            </a:extLst>
          </p:cNvPr>
          <p:cNvSpPr>
            <a:spLocks noGrp="1"/>
          </p:cNvSpPr>
          <p:nvPr>
            <p:ph type="dt" sz="half" idx="10"/>
          </p:nvPr>
        </p:nvSpPr>
        <p:spPr/>
        <p:txBody>
          <a:bodyPr/>
          <a:lstStyle/>
          <a:p>
            <a:fld id="{81793559-D674-484E-9730-11A32CF87BF1}" type="datetimeFigureOut">
              <a:rPr lang="en-US" smtClean="0"/>
              <a:t>3/28/2022</a:t>
            </a:fld>
            <a:endParaRPr lang="en-US" dirty="0"/>
          </a:p>
        </p:txBody>
      </p:sp>
      <p:sp>
        <p:nvSpPr>
          <p:cNvPr id="5" name="Footer Placeholder 4">
            <a:extLst>
              <a:ext uri="{FF2B5EF4-FFF2-40B4-BE49-F238E27FC236}">
                <a16:creationId xmlns:a16="http://schemas.microsoft.com/office/drawing/2014/main" id="{8924C6DA-11ED-41D1-9D55-5D907A3D76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049C17-E68C-461E-B008-8F2751DEF8EA}"/>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8" name="Picture 7">
            <a:extLst>
              <a:ext uri="{FF2B5EF4-FFF2-40B4-BE49-F238E27FC236}">
                <a16:creationId xmlns:a16="http://schemas.microsoft.com/office/drawing/2014/main" id="{35B09F42-9EAE-4CD6-B194-77F40F81A6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85878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36DE-0CE8-4275-9B88-AC56793DC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98B933-147A-438D-93B1-68586F879A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8D158-11D2-45E9-9364-506FFA9128A9}"/>
              </a:ext>
            </a:extLst>
          </p:cNvPr>
          <p:cNvSpPr>
            <a:spLocks noGrp="1"/>
          </p:cNvSpPr>
          <p:nvPr>
            <p:ph type="dt" sz="half" idx="10"/>
          </p:nvPr>
        </p:nvSpPr>
        <p:spPr/>
        <p:txBody>
          <a:bodyPr/>
          <a:lstStyle/>
          <a:p>
            <a:fld id="{81793559-D674-484E-9730-11A32CF87BF1}" type="datetimeFigureOut">
              <a:rPr lang="en-US" smtClean="0"/>
              <a:t>3/28/2022</a:t>
            </a:fld>
            <a:endParaRPr lang="en-US" dirty="0"/>
          </a:p>
        </p:txBody>
      </p:sp>
      <p:sp>
        <p:nvSpPr>
          <p:cNvPr id="5" name="Footer Placeholder 4">
            <a:extLst>
              <a:ext uri="{FF2B5EF4-FFF2-40B4-BE49-F238E27FC236}">
                <a16:creationId xmlns:a16="http://schemas.microsoft.com/office/drawing/2014/main" id="{2C07BBA2-25ED-43AE-8A86-A1C5DFC88E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EFA462-4DD4-4058-940B-E58C538FA2C4}"/>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8" name="Picture 7">
            <a:extLst>
              <a:ext uri="{FF2B5EF4-FFF2-40B4-BE49-F238E27FC236}">
                <a16:creationId xmlns:a16="http://schemas.microsoft.com/office/drawing/2014/main" id="{3823BD99-CF69-406B-90ED-C66C9CA53A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1275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3A1A9-1E18-4B74-BC7D-498223D8ED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EDA76F-4B64-49A1-ACAD-D940CD5A0D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1E7BC-32CE-4C20-B690-87D424E785EF}"/>
              </a:ext>
            </a:extLst>
          </p:cNvPr>
          <p:cNvSpPr>
            <a:spLocks noGrp="1"/>
          </p:cNvSpPr>
          <p:nvPr>
            <p:ph type="dt" sz="half" idx="10"/>
          </p:nvPr>
        </p:nvSpPr>
        <p:spPr/>
        <p:txBody>
          <a:bodyPr/>
          <a:lstStyle/>
          <a:p>
            <a:fld id="{81793559-D674-484E-9730-11A32CF87BF1}" type="datetimeFigureOut">
              <a:rPr lang="en-US" smtClean="0"/>
              <a:t>3/28/2022</a:t>
            </a:fld>
            <a:endParaRPr lang="en-US" dirty="0"/>
          </a:p>
        </p:txBody>
      </p:sp>
      <p:sp>
        <p:nvSpPr>
          <p:cNvPr id="5" name="Footer Placeholder 4">
            <a:extLst>
              <a:ext uri="{FF2B5EF4-FFF2-40B4-BE49-F238E27FC236}">
                <a16:creationId xmlns:a16="http://schemas.microsoft.com/office/drawing/2014/main" id="{D28254F6-7F68-4BE5-937C-2B59003569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E6B311-44BA-4DD9-B6EB-8BB1FF5A9581}"/>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8" name="Picture 7">
            <a:extLst>
              <a:ext uri="{FF2B5EF4-FFF2-40B4-BE49-F238E27FC236}">
                <a16:creationId xmlns:a16="http://schemas.microsoft.com/office/drawing/2014/main" id="{E83E878C-1D3F-4C3F-8761-28A4D8B0ED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222308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0035-F8F9-42BE-935B-A498EB7B0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1C7609-1F8C-441D-90DD-F47D92E606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044D5-C708-4663-AF2E-87A09E399D8B}"/>
              </a:ext>
            </a:extLst>
          </p:cNvPr>
          <p:cNvSpPr>
            <a:spLocks noGrp="1"/>
          </p:cNvSpPr>
          <p:nvPr>
            <p:ph type="dt" sz="half" idx="10"/>
          </p:nvPr>
        </p:nvSpPr>
        <p:spPr/>
        <p:txBody>
          <a:bodyPr/>
          <a:lstStyle/>
          <a:p>
            <a:fld id="{81793559-D674-484E-9730-11A32CF87BF1}" type="datetimeFigureOut">
              <a:rPr lang="en-US" smtClean="0"/>
              <a:t>3/28/2022</a:t>
            </a:fld>
            <a:endParaRPr lang="en-US" dirty="0"/>
          </a:p>
        </p:txBody>
      </p:sp>
      <p:sp>
        <p:nvSpPr>
          <p:cNvPr id="5" name="Footer Placeholder 4">
            <a:extLst>
              <a:ext uri="{FF2B5EF4-FFF2-40B4-BE49-F238E27FC236}">
                <a16:creationId xmlns:a16="http://schemas.microsoft.com/office/drawing/2014/main" id="{E53A2807-AEC4-4740-AC1D-CFED8541CA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985BD9-449B-4474-ABB3-B21AF624B266}"/>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8" name="Picture 7">
            <a:extLst>
              <a:ext uri="{FF2B5EF4-FFF2-40B4-BE49-F238E27FC236}">
                <a16:creationId xmlns:a16="http://schemas.microsoft.com/office/drawing/2014/main" id="{87EE0418-AFEC-4777-83F5-EA458E0C1E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1864321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7F6A-AF4F-48EC-9AE0-CDF90C5CD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B6702F-A71D-4A9C-8F04-A53AFF8C81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C5F03-1312-4DB5-B819-E75A10883212}"/>
              </a:ext>
            </a:extLst>
          </p:cNvPr>
          <p:cNvSpPr>
            <a:spLocks noGrp="1"/>
          </p:cNvSpPr>
          <p:nvPr>
            <p:ph type="dt" sz="half" idx="10"/>
          </p:nvPr>
        </p:nvSpPr>
        <p:spPr/>
        <p:txBody>
          <a:bodyPr/>
          <a:lstStyle/>
          <a:p>
            <a:fld id="{81793559-D674-484E-9730-11A32CF87BF1}" type="datetimeFigureOut">
              <a:rPr lang="en-US" smtClean="0"/>
              <a:t>3/28/2022</a:t>
            </a:fld>
            <a:endParaRPr lang="en-US" dirty="0"/>
          </a:p>
        </p:txBody>
      </p:sp>
      <p:sp>
        <p:nvSpPr>
          <p:cNvPr id="5" name="Footer Placeholder 4">
            <a:extLst>
              <a:ext uri="{FF2B5EF4-FFF2-40B4-BE49-F238E27FC236}">
                <a16:creationId xmlns:a16="http://schemas.microsoft.com/office/drawing/2014/main" id="{ED36E648-D95C-4A8C-A6D4-187200360D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5A6231-945B-477F-9685-3B14B399848A}"/>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8" name="Picture 7">
            <a:extLst>
              <a:ext uri="{FF2B5EF4-FFF2-40B4-BE49-F238E27FC236}">
                <a16:creationId xmlns:a16="http://schemas.microsoft.com/office/drawing/2014/main" id="{CB044FB5-341D-4242-B9D3-2C22346D15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401186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B204-9F15-4B89-8B19-1BC8C17EF1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444AD9-3CE9-446C-98A4-5194CA72BC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C832CF-483C-461A-A72C-D43AB23D0D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3D844C-A754-4AD9-90EE-EB2E314A360E}"/>
              </a:ext>
            </a:extLst>
          </p:cNvPr>
          <p:cNvSpPr>
            <a:spLocks noGrp="1"/>
          </p:cNvSpPr>
          <p:nvPr>
            <p:ph type="dt" sz="half" idx="10"/>
          </p:nvPr>
        </p:nvSpPr>
        <p:spPr/>
        <p:txBody>
          <a:bodyPr/>
          <a:lstStyle/>
          <a:p>
            <a:fld id="{81793559-D674-484E-9730-11A32CF87BF1}" type="datetimeFigureOut">
              <a:rPr lang="en-US" smtClean="0"/>
              <a:t>3/28/2022</a:t>
            </a:fld>
            <a:endParaRPr lang="en-US" dirty="0"/>
          </a:p>
        </p:txBody>
      </p:sp>
      <p:sp>
        <p:nvSpPr>
          <p:cNvPr id="6" name="Footer Placeholder 5">
            <a:extLst>
              <a:ext uri="{FF2B5EF4-FFF2-40B4-BE49-F238E27FC236}">
                <a16:creationId xmlns:a16="http://schemas.microsoft.com/office/drawing/2014/main" id="{12529FC4-5CE7-440F-8EB9-45BE70B194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68FB79-6BC2-4462-9810-23DED909BA16}"/>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9" name="Picture 8">
            <a:extLst>
              <a:ext uri="{FF2B5EF4-FFF2-40B4-BE49-F238E27FC236}">
                <a16:creationId xmlns:a16="http://schemas.microsoft.com/office/drawing/2014/main" id="{A0AF21FB-70C0-43E2-932A-A1A5797CB7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04508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591E-CCC0-4BD1-A74D-2B89423AD9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FF1364-67AC-4227-AB0F-BFDA26B239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0B947F-AC76-41E0-A844-46587E9865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6382F6-74BD-48A0-AAF1-CF1869B60A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42E124-C341-4007-A0C3-BF9920A722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BA1E8-F206-4900-8E3F-F762AFF335EC}"/>
              </a:ext>
            </a:extLst>
          </p:cNvPr>
          <p:cNvSpPr>
            <a:spLocks noGrp="1"/>
          </p:cNvSpPr>
          <p:nvPr>
            <p:ph type="dt" sz="half" idx="10"/>
          </p:nvPr>
        </p:nvSpPr>
        <p:spPr/>
        <p:txBody>
          <a:bodyPr/>
          <a:lstStyle/>
          <a:p>
            <a:fld id="{81793559-D674-484E-9730-11A32CF87BF1}" type="datetimeFigureOut">
              <a:rPr lang="en-US" smtClean="0"/>
              <a:t>3/28/2022</a:t>
            </a:fld>
            <a:endParaRPr lang="en-US" dirty="0"/>
          </a:p>
        </p:txBody>
      </p:sp>
      <p:sp>
        <p:nvSpPr>
          <p:cNvPr id="8" name="Footer Placeholder 7">
            <a:extLst>
              <a:ext uri="{FF2B5EF4-FFF2-40B4-BE49-F238E27FC236}">
                <a16:creationId xmlns:a16="http://schemas.microsoft.com/office/drawing/2014/main" id="{6EECE205-CAC7-436B-AEE5-1E0E0BADC5E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0F533D2-F815-4BC7-B3A0-BB7CCE16D0C2}"/>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11" name="Picture 10">
            <a:extLst>
              <a:ext uri="{FF2B5EF4-FFF2-40B4-BE49-F238E27FC236}">
                <a16:creationId xmlns:a16="http://schemas.microsoft.com/office/drawing/2014/main" id="{9B62F19B-1A34-4D30-B320-A8454135AB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857948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CDC4-0A65-453B-96BB-572B16DA09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562D7D-BE01-46AA-9E0B-CD4C00AA5F69}"/>
              </a:ext>
            </a:extLst>
          </p:cNvPr>
          <p:cNvSpPr>
            <a:spLocks noGrp="1"/>
          </p:cNvSpPr>
          <p:nvPr>
            <p:ph type="dt" sz="half" idx="10"/>
          </p:nvPr>
        </p:nvSpPr>
        <p:spPr/>
        <p:txBody>
          <a:bodyPr/>
          <a:lstStyle/>
          <a:p>
            <a:fld id="{81793559-D674-484E-9730-11A32CF87BF1}" type="datetimeFigureOut">
              <a:rPr lang="en-US" smtClean="0"/>
              <a:t>3/28/2022</a:t>
            </a:fld>
            <a:endParaRPr lang="en-US" dirty="0"/>
          </a:p>
        </p:txBody>
      </p:sp>
      <p:sp>
        <p:nvSpPr>
          <p:cNvPr id="4" name="Footer Placeholder 3">
            <a:extLst>
              <a:ext uri="{FF2B5EF4-FFF2-40B4-BE49-F238E27FC236}">
                <a16:creationId xmlns:a16="http://schemas.microsoft.com/office/drawing/2014/main" id="{A665C1B5-7F09-4CD4-939E-C1E5A11E61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767AEF-7B7A-43F2-8744-B43EEAEA7753}"/>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7" name="Picture 6">
            <a:extLst>
              <a:ext uri="{FF2B5EF4-FFF2-40B4-BE49-F238E27FC236}">
                <a16:creationId xmlns:a16="http://schemas.microsoft.com/office/drawing/2014/main" id="{9BF830C3-86E6-4249-9612-E4651A80F4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69755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744D2-8919-4794-893B-9A22466F8F0E}"/>
              </a:ext>
            </a:extLst>
          </p:cNvPr>
          <p:cNvSpPr>
            <a:spLocks noGrp="1"/>
          </p:cNvSpPr>
          <p:nvPr>
            <p:ph type="dt" sz="half" idx="10"/>
          </p:nvPr>
        </p:nvSpPr>
        <p:spPr/>
        <p:txBody>
          <a:bodyPr/>
          <a:lstStyle/>
          <a:p>
            <a:fld id="{81793559-D674-484E-9730-11A32CF87BF1}" type="datetimeFigureOut">
              <a:rPr lang="en-US" smtClean="0"/>
              <a:t>3/28/2022</a:t>
            </a:fld>
            <a:endParaRPr lang="en-US" dirty="0"/>
          </a:p>
        </p:txBody>
      </p:sp>
      <p:sp>
        <p:nvSpPr>
          <p:cNvPr id="3" name="Footer Placeholder 2">
            <a:extLst>
              <a:ext uri="{FF2B5EF4-FFF2-40B4-BE49-F238E27FC236}">
                <a16:creationId xmlns:a16="http://schemas.microsoft.com/office/drawing/2014/main" id="{40DBF57B-86C8-4BE0-A229-0D20E03EA29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87F29A8-44D0-41CE-B420-D994F7E5C951}"/>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5" name="Picture 4">
            <a:extLst>
              <a:ext uri="{FF2B5EF4-FFF2-40B4-BE49-F238E27FC236}">
                <a16:creationId xmlns:a16="http://schemas.microsoft.com/office/drawing/2014/main" id="{1907481C-C141-491C-9A51-251EE90661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81049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B80F-0ADB-4CCD-8C06-397A129F3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7F6223-D142-4EAD-911B-EC713AD351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54C8B-F116-4790-B24C-F0CF1C3DB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6193B-5725-4579-8C57-68CCFA743D66}"/>
              </a:ext>
            </a:extLst>
          </p:cNvPr>
          <p:cNvSpPr>
            <a:spLocks noGrp="1"/>
          </p:cNvSpPr>
          <p:nvPr>
            <p:ph type="dt" sz="half" idx="10"/>
          </p:nvPr>
        </p:nvSpPr>
        <p:spPr/>
        <p:txBody>
          <a:bodyPr/>
          <a:lstStyle/>
          <a:p>
            <a:fld id="{81793559-D674-484E-9730-11A32CF87BF1}" type="datetimeFigureOut">
              <a:rPr lang="en-US" smtClean="0"/>
              <a:t>3/28/2022</a:t>
            </a:fld>
            <a:endParaRPr lang="en-US" dirty="0"/>
          </a:p>
        </p:txBody>
      </p:sp>
      <p:sp>
        <p:nvSpPr>
          <p:cNvPr id="6" name="Footer Placeholder 5">
            <a:extLst>
              <a:ext uri="{FF2B5EF4-FFF2-40B4-BE49-F238E27FC236}">
                <a16:creationId xmlns:a16="http://schemas.microsoft.com/office/drawing/2014/main" id="{42B8096D-7A86-4527-8362-E335DD48CD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E53838-374F-4DD4-BD26-3F93758BA4F0}"/>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9" name="Picture 8">
            <a:extLst>
              <a:ext uri="{FF2B5EF4-FFF2-40B4-BE49-F238E27FC236}">
                <a16:creationId xmlns:a16="http://schemas.microsoft.com/office/drawing/2014/main" id="{142EC14F-83CA-4AEA-B5AD-C3B015E9AC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66729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4463B-D0E5-497F-9C98-737ED89D2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F3D6F2-4DBE-489D-B249-140BF54B9F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9148993-5C38-4478-BC12-A2EAAA5BD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0F0F0-8057-42D9-8242-497A130969DC}"/>
              </a:ext>
            </a:extLst>
          </p:cNvPr>
          <p:cNvSpPr>
            <a:spLocks noGrp="1"/>
          </p:cNvSpPr>
          <p:nvPr>
            <p:ph type="dt" sz="half" idx="10"/>
          </p:nvPr>
        </p:nvSpPr>
        <p:spPr/>
        <p:txBody>
          <a:bodyPr/>
          <a:lstStyle/>
          <a:p>
            <a:fld id="{81793559-D674-484E-9730-11A32CF87BF1}" type="datetimeFigureOut">
              <a:rPr lang="en-US" smtClean="0"/>
              <a:t>3/28/2022</a:t>
            </a:fld>
            <a:endParaRPr lang="en-US" dirty="0"/>
          </a:p>
        </p:txBody>
      </p:sp>
      <p:sp>
        <p:nvSpPr>
          <p:cNvPr id="6" name="Footer Placeholder 5">
            <a:extLst>
              <a:ext uri="{FF2B5EF4-FFF2-40B4-BE49-F238E27FC236}">
                <a16:creationId xmlns:a16="http://schemas.microsoft.com/office/drawing/2014/main" id="{ACD79CD1-9A56-462A-988C-3A890E3AC4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469D88-6A76-47AB-B37E-01C16ACFAB06}"/>
              </a:ext>
            </a:extLst>
          </p:cNvPr>
          <p:cNvSpPr>
            <a:spLocks noGrp="1"/>
          </p:cNvSpPr>
          <p:nvPr>
            <p:ph type="sldNum" sz="quarter" idx="12"/>
          </p:nvPr>
        </p:nvSpPr>
        <p:spPr/>
        <p:txBody>
          <a:bodyPr/>
          <a:lstStyle/>
          <a:p>
            <a:fld id="{6253D1DC-9AA4-4558-8E51-F1D12CFFF7B6}" type="slidenum">
              <a:rPr lang="en-US" smtClean="0"/>
              <a:t>‹#›</a:t>
            </a:fld>
            <a:endParaRPr lang="en-US" dirty="0"/>
          </a:p>
        </p:txBody>
      </p:sp>
      <p:pic>
        <p:nvPicPr>
          <p:cNvPr id="9" name="Picture 8">
            <a:extLst>
              <a:ext uri="{FF2B5EF4-FFF2-40B4-BE49-F238E27FC236}">
                <a16:creationId xmlns:a16="http://schemas.microsoft.com/office/drawing/2014/main" id="{B288D30A-2447-460A-9CFB-1DDE7C8D2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1255302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A020A-67DF-4726-BDAC-5BF5157B88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D1CB18-BEC2-4EE4-B859-B049F592F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1068C15-C15A-41E3-B476-714AB02D4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93559-D674-484E-9730-11A32CF87BF1}" type="datetimeFigureOut">
              <a:rPr lang="en-US" smtClean="0"/>
              <a:t>3/28/2022</a:t>
            </a:fld>
            <a:endParaRPr lang="en-US" dirty="0"/>
          </a:p>
        </p:txBody>
      </p:sp>
      <p:sp>
        <p:nvSpPr>
          <p:cNvPr id="5" name="Footer Placeholder 4">
            <a:extLst>
              <a:ext uri="{FF2B5EF4-FFF2-40B4-BE49-F238E27FC236}">
                <a16:creationId xmlns:a16="http://schemas.microsoft.com/office/drawing/2014/main" id="{9464DA19-C244-4228-9C67-25CEE3EFC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90DC6D5-8230-4475-885C-624EE6CB6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3D1DC-9AA4-4558-8E51-F1D12CFFF7B6}" type="slidenum">
              <a:rPr lang="en-US" smtClean="0"/>
              <a:t>‹#›</a:t>
            </a:fld>
            <a:endParaRPr lang="en-US" dirty="0"/>
          </a:p>
        </p:txBody>
      </p:sp>
      <p:sp>
        <p:nvSpPr>
          <p:cNvPr id="7" name="TextBox 6">
            <a:extLst>
              <a:ext uri="{FF2B5EF4-FFF2-40B4-BE49-F238E27FC236}">
                <a16:creationId xmlns:a16="http://schemas.microsoft.com/office/drawing/2014/main" id="{4FC4A08A-D4CF-4273-8FB8-B3BAAD7449D9}"/>
              </a:ext>
            </a:extLst>
          </p:cNvPr>
          <p:cNvSpPr txBox="1"/>
          <p:nvPr userDrawn="1"/>
        </p:nvSpPr>
        <p:spPr>
          <a:xfrm>
            <a:off x="838201" y="36769"/>
            <a:ext cx="10683240" cy="338554"/>
          </a:xfrm>
          <a:prstGeom prst="rect">
            <a:avLst/>
          </a:prstGeom>
          <a:noFill/>
        </p:spPr>
        <p:txBody>
          <a:bodyPr wrap="square" rtlCol="0">
            <a:spAutoFit/>
          </a:bodyPr>
          <a:lstStyle/>
          <a:p>
            <a:r>
              <a:rPr lang="en-US" sz="1600" i="1" dirty="0"/>
              <a:t>Mississippi’s Annual Affordable Housing Conference 2022		 			   </a:t>
            </a:r>
            <a:r>
              <a:rPr lang="en-US" sz="1600" b="0" i="0" dirty="0"/>
              <a:t>CHEERS TO 30 YEARS!</a:t>
            </a:r>
          </a:p>
        </p:txBody>
      </p:sp>
    </p:spTree>
    <p:extLst>
      <p:ext uri="{BB962C8B-B14F-4D97-AF65-F5344CB8AC3E}">
        <p14:creationId xmlns:p14="http://schemas.microsoft.com/office/powerpoint/2010/main" val="1680515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hud.gov/program_offices/fair_housing_equal_opp/online-complain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hud.gov/program_offices/fair_housing_equal_opp/marketing" TargetMode="External"/><Relationship Id="rId2" Type="http://schemas.openxmlformats.org/officeDocument/2006/relationships/hyperlink" Target="https://www.hud.gov/program_offices/fair_housing_equal_opp" TargetMode="Externa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hyperlink" Target="https://mscenterforjustice.org/" TargetMode="Externa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image" Target="../media/image13.emf"/></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38E5CB-26C9-47FF-BD8E-57B66942BE96}"/>
              </a:ext>
            </a:extLst>
          </p:cNvPr>
          <p:cNvSpPr/>
          <p:nvPr/>
        </p:nvSpPr>
        <p:spPr>
          <a:xfrm>
            <a:off x="-1" y="-1"/>
            <a:ext cx="1787857"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556BF44-BB58-41BD-BFF3-D5A00474FDF6}"/>
              </a:ext>
            </a:extLst>
          </p:cNvPr>
          <p:cNvSpPr/>
          <p:nvPr/>
        </p:nvSpPr>
        <p:spPr>
          <a:xfrm>
            <a:off x="0" y="0"/>
            <a:ext cx="12192000" cy="771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icture containing animal, doughnut, donut, sitting&#10;&#10;Description automatically generated">
            <a:extLst>
              <a:ext uri="{FF2B5EF4-FFF2-40B4-BE49-F238E27FC236}">
                <a16:creationId xmlns:a16="http://schemas.microsoft.com/office/drawing/2014/main" id="{3F420E17-49CF-4189-B025-C9A7B27C8497}"/>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32041" t="24548" r="1831" b="16852"/>
          <a:stretch/>
        </p:blipFill>
        <p:spPr>
          <a:xfrm>
            <a:off x="0" y="0"/>
            <a:ext cx="5931761" cy="6858000"/>
          </a:xfrm>
          <a:prstGeom prst="rect">
            <a:avLst/>
          </a:prstGeom>
        </p:spPr>
      </p:pic>
      <p:sp>
        <p:nvSpPr>
          <p:cNvPr id="4" name="TextBox 3">
            <a:extLst>
              <a:ext uri="{FF2B5EF4-FFF2-40B4-BE49-F238E27FC236}">
                <a16:creationId xmlns:a16="http://schemas.microsoft.com/office/drawing/2014/main" id="{403A0880-1DD1-43C5-A732-1614FD829012}"/>
              </a:ext>
            </a:extLst>
          </p:cNvPr>
          <p:cNvSpPr txBox="1"/>
          <p:nvPr/>
        </p:nvSpPr>
        <p:spPr>
          <a:xfrm>
            <a:off x="4924425" y="198594"/>
            <a:ext cx="7019925" cy="492443"/>
          </a:xfrm>
          <a:prstGeom prst="rect">
            <a:avLst/>
          </a:prstGeom>
          <a:noFill/>
        </p:spPr>
        <p:txBody>
          <a:bodyPr wrap="square" rtlCol="0">
            <a:spAutoFit/>
          </a:bodyPr>
          <a:lstStyle/>
          <a:p>
            <a:pPr algn="r"/>
            <a:r>
              <a:rPr lang="en-US" sz="2600" i="1" dirty="0"/>
              <a:t>Mississippi’s Annual Affordable Housing Conference 2022</a:t>
            </a:r>
          </a:p>
        </p:txBody>
      </p:sp>
      <p:sp>
        <p:nvSpPr>
          <p:cNvPr id="5" name="TextBox 4">
            <a:extLst>
              <a:ext uri="{FF2B5EF4-FFF2-40B4-BE49-F238E27FC236}">
                <a16:creationId xmlns:a16="http://schemas.microsoft.com/office/drawing/2014/main" id="{8E04DA6D-EEBE-4887-B9D5-399DB1610374}"/>
              </a:ext>
            </a:extLst>
          </p:cNvPr>
          <p:cNvSpPr txBox="1"/>
          <p:nvPr/>
        </p:nvSpPr>
        <p:spPr>
          <a:xfrm>
            <a:off x="5434947" y="945350"/>
            <a:ext cx="6757053" cy="2554545"/>
          </a:xfrm>
          <a:prstGeom prst="rect">
            <a:avLst/>
          </a:prstGeom>
          <a:noFill/>
        </p:spPr>
        <p:txBody>
          <a:bodyPr wrap="square" rtlCol="0">
            <a:spAutoFit/>
          </a:bodyPr>
          <a:lstStyle/>
          <a:p>
            <a:pPr algn="ctr"/>
            <a:r>
              <a:rPr lang="en-US" sz="8000" b="1" dirty="0"/>
              <a:t>CHEERS TO 30 YEARS!</a:t>
            </a:r>
          </a:p>
        </p:txBody>
      </p:sp>
      <p:pic>
        <p:nvPicPr>
          <p:cNvPr id="7" name="Picture 6" descr="A picture containing drawing&#10;&#10;Description automatically generated">
            <a:extLst>
              <a:ext uri="{FF2B5EF4-FFF2-40B4-BE49-F238E27FC236}">
                <a16:creationId xmlns:a16="http://schemas.microsoft.com/office/drawing/2014/main" id="{00D975A5-7B50-40B1-A471-0A7F85FFB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0710" y="5863113"/>
            <a:ext cx="1571628" cy="628651"/>
          </a:xfrm>
          <a:prstGeom prst="rect">
            <a:avLst/>
          </a:prstGeom>
        </p:spPr>
      </p:pic>
      <p:sp>
        <p:nvSpPr>
          <p:cNvPr id="8" name="TextBox 7">
            <a:extLst>
              <a:ext uri="{FF2B5EF4-FFF2-40B4-BE49-F238E27FC236}">
                <a16:creationId xmlns:a16="http://schemas.microsoft.com/office/drawing/2014/main" id="{6403B0F2-F3BA-40D7-93EB-23C11FD81F72}"/>
              </a:ext>
            </a:extLst>
          </p:cNvPr>
          <p:cNvSpPr txBox="1"/>
          <p:nvPr/>
        </p:nvSpPr>
        <p:spPr>
          <a:xfrm>
            <a:off x="5296437" y="3800835"/>
            <a:ext cx="6647913" cy="1754326"/>
          </a:xfrm>
          <a:prstGeom prst="rect">
            <a:avLst/>
          </a:prstGeom>
          <a:noFill/>
        </p:spPr>
        <p:txBody>
          <a:bodyPr wrap="square" rtlCol="0">
            <a:spAutoFit/>
          </a:bodyPr>
          <a:lstStyle/>
          <a:p>
            <a:pPr algn="r"/>
            <a:r>
              <a:rPr lang="en-US" sz="3600" dirty="0"/>
              <a:t>Beau Rivage Resort &amp; Casino</a:t>
            </a:r>
          </a:p>
          <a:p>
            <a:pPr algn="r"/>
            <a:r>
              <a:rPr lang="en-US" sz="3600" dirty="0"/>
              <a:t>Biloxi, MS</a:t>
            </a:r>
          </a:p>
          <a:p>
            <a:pPr algn="r"/>
            <a:r>
              <a:rPr lang="en-US" sz="3600" dirty="0"/>
              <a:t>March 29-31</a:t>
            </a:r>
          </a:p>
        </p:txBody>
      </p:sp>
    </p:spTree>
    <p:extLst>
      <p:ext uri="{BB962C8B-B14F-4D97-AF65-F5344CB8AC3E}">
        <p14:creationId xmlns:p14="http://schemas.microsoft.com/office/powerpoint/2010/main" val="3498307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2CB9B-D666-4A9F-8F62-938FB1DEFB40}"/>
              </a:ext>
            </a:extLst>
          </p:cNvPr>
          <p:cNvSpPr>
            <a:spLocks noGrp="1"/>
          </p:cNvSpPr>
          <p:nvPr>
            <p:ph type="title"/>
          </p:nvPr>
        </p:nvSpPr>
        <p:spPr/>
        <p:txBody>
          <a:bodyPr/>
          <a:lstStyle/>
          <a:p>
            <a:pPr algn="ctr"/>
            <a:r>
              <a:rPr lang="en-US" b="1"/>
              <a:t>REFUSE TO RENT OR NEGOTIATE  </a:t>
            </a:r>
            <a:endParaRPr lang="en-US" b="1" dirty="0"/>
          </a:p>
        </p:txBody>
      </p:sp>
      <p:sp>
        <p:nvSpPr>
          <p:cNvPr id="3" name="Content Placeholder 2">
            <a:extLst>
              <a:ext uri="{FF2B5EF4-FFF2-40B4-BE49-F238E27FC236}">
                <a16:creationId xmlns:a16="http://schemas.microsoft.com/office/drawing/2014/main" id="{3618481A-CF78-48F7-8B75-7AAF449CABCA}"/>
              </a:ext>
            </a:extLst>
          </p:cNvPr>
          <p:cNvSpPr>
            <a:spLocks noGrp="1"/>
          </p:cNvSpPr>
          <p:nvPr>
            <p:ph idx="1"/>
          </p:nvPr>
        </p:nvSpPr>
        <p:spPr>
          <a:xfrm>
            <a:off x="1494503" y="1825625"/>
            <a:ext cx="9859296" cy="4351338"/>
          </a:xfrm>
        </p:spPr>
        <p:txBody>
          <a:bodyPr>
            <a:normAutofit fontScale="92500" lnSpcReduction="20000"/>
          </a:bodyPr>
          <a:lstStyle/>
          <a:p>
            <a:pPr lvl="0">
              <a:lnSpc>
                <a:spcPct val="90000"/>
              </a:lnSpc>
            </a:pPr>
            <a:r>
              <a:rPr lang="en-US" sz="2800">
                <a:latin typeface="Cambria" panose="02040503050406030204" pitchFamily="18" charset="0"/>
              </a:rPr>
              <a:t>Failing to accept or consider a </a:t>
            </a:r>
            <a:r>
              <a:rPr lang="en-US" sz="2800" u="sng">
                <a:latin typeface="Cambria" panose="02040503050406030204" pitchFamily="18" charset="0"/>
              </a:rPr>
              <a:t>bonafide</a:t>
            </a:r>
            <a:r>
              <a:rPr lang="en-US" sz="2800">
                <a:latin typeface="Cambria" panose="02040503050406030204" pitchFamily="18" charset="0"/>
              </a:rPr>
              <a:t> offer;</a:t>
            </a:r>
          </a:p>
          <a:p>
            <a:pPr lvl="0">
              <a:lnSpc>
                <a:spcPct val="90000"/>
              </a:lnSpc>
            </a:pPr>
            <a:endParaRPr lang="en-US" sz="2800">
              <a:latin typeface="Cambria" panose="02040503050406030204" pitchFamily="18" charset="0"/>
            </a:endParaRPr>
          </a:p>
          <a:p>
            <a:pPr lvl="0">
              <a:lnSpc>
                <a:spcPct val="90000"/>
              </a:lnSpc>
            </a:pPr>
            <a:r>
              <a:rPr lang="en-US" sz="2800">
                <a:latin typeface="Cambria" panose="02040503050406030204" pitchFamily="18" charset="0"/>
              </a:rPr>
              <a:t>Refusing to sell or rent or negotiate for sale or rental;</a:t>
            </a:r>
            <a:endParaRPr lang="en-US" sz="2800">
              <a:solidFill>
                <a:srgbClr val="14A1F8"/>
              </a:solidFill>
              <a:latin typeface="Cambria" panose="02040503050406030204" pitchFamily="18" charset="0"/>
            </a:endParaRPr>
          </a:p>
          <a:p>
            <a:pPr lvl="0">
              <a:lnSpc>
                <a:spcPct val="90000"/>
              </a:lnSpc>
            </a:pPr>
            <a:endParaRPr lang="en-US" sz="2800">
              <a:solidFill>
                <a:srgbClr val="14A1F8"/>
              </a:solidFill>
              <a:latin typeface="Cambria" panose="02040503050406030204" pitchFamily="18" charset="0"/>
            </a:endParaRPr>
          </a:p>
          <a:p>
            <a:pPr lvl="0">
              <a:lnSpc>
                <a:spcPct val="90000"/>
              </a:lnSpc>
            </a:pPr>
            <a:r>
              <a:rPr lang="en-US" sz="2800">
                <a:latin typeface="Cambria" panose="02040503050406030204" pitchFamily="18" charset="0"/>
              </a:rPr>
              <a:t>Imposing different sale prices or rental charges;</a:t>
            </a:r>
            <a:endParaRPr lang="en-US" sz="2800">
              <a:solidFill>
                <a:srgbClr val="14A1F8"/>
              </a:solidFill>
              <a:latin typeface="Cambria" panose="02040503050406030204" pitchFamily="18" charset="0"/>
            </a:endParaRPr>
          </a:p>
          <a:p>
            <a:pPr lvl="0">
              <a:lnSpc>
                <a:spcPct val="90000"/>
              </a:lnSpc>
            </a:pPr>
            <a:endParaRPr lang="en-US" sz="2800">
              <a:solidFill>
                <a:srgbClr val="14A1F8"/>
              </a:solidFill>
              <a:latin typeface="Cambria" panose="02040503050406030204" pitchFamily="18" charset="0"/>
            </a:endParaRPr>
          </a:p>
          <a:p>
            <a:pPr lvl="0">
              <a:lnSpc>
                <a:spcPct val="90000"/>
              </a:lnSpc>
            </a:pPr>
            <a:r>
              <a:rPr lang="en-US" sz="2800">
                <a:latin typeface="Cambria" panose="02040503050406030204" pitchFamily="18" charset="0"/>
              </a:rPr>
              <a:t>Using different qualifications criteria or applications, standards, procedures; and</a:t>
            </a:r>
          </a:p>
          <a:p>
            <a:pPr lvl="0">
              <a:lnSpc>
                <a:spcPct val="90000"/>
              </a:lnSpc>
            </a:pPr>
            <a:endParaRPr lang="en-US" sz="2800">
              <a:latin typeface="Cambria" panose="02040503050406030204" pitchFamily="18" charset="0"/>
            </a:endParaRPr>
          </a:p>
          <a:p>
            <a:pPr lvl="0">
              <a:lnSpc>
                <a:spcPct val="90000"/>
              </a:lnSpc>
            </a:pPr>
            <a:r>
              <a:rPr lang="en-US" sz="2800">
                <a:latin typeface="Cambria" panose="02040503050406030204" pitchFamily="18" charset="0"/>
              </a:rPr>
              <a:t>Evicting tenants because of race, etc...or because of the race of tenant’s guest. </a:t>
            </a:r>
          </a:p>
          <a:p>
            <a:endParaRPr lang="en-US" dirty="0"/>
          </a:p>
        </p:txBody>
      </p:sp>
    </p:spTree>
    <p:extLst>
      <p:ext uri="{BB962C8B-B14F-4D97-AF65-F5344CB8AC3E}">
        <p14:creationId xmlns:p14="http://schemas.microsoft.com/office/powerpoint/2010/main" val="3176098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5923-A811-4F85-91E9-E78D41898B6A}"/>
              </a:ext>
            </a:extLst>
          </p:cNvPr>
          <p:cNvSpPr>
            <a:spLocks noGrp="1"/>
          </p:cNvSpPr>
          <p:nvPr>
            <p:ph type="title"/>
          </p:nvPr>
        </p:nvSpPr>
        <p:spPr/>
        <p:txBody>
          <a:bodyPr>
            <a:normAutofit/>
          </a:bodyPr>
          <a:lstStyle/>
          <a:p>
            <a:pPr algn="ctr"/>
            <a:r>
              <a:rPr lang="en-US" sz="4000" b="1"/>
              <a:t>DISCRIMINATE IN TERMS OR CONDITONS </a:t>
            </a:r>
            <a:endParaRPr lang="en-US" sz="4000" b="1" dirty="0"/>
          </a:p>
        </p:txBody>
      </p:sp>
      <p:sp>
        <p:nvSpPr>
          <p:cNvPr id="3" name="Content Placeholder 2">
            <a:extLst>
              <a:ext uri="{FF2B5EF4-FFF2-40B4-BE49-F238E27FC236}">
                <a16:creationId xmlns:a16="http://schemas.microsoft.com/office/drawing/2014/main" id="{86A349C0-D329-4308-B154-3C732C409933}"/>
              </a:ext>
            </a:extLst>
          </p:cNvPr>
          <p:cNvSpPr>
            <a:spLocks noGrp="1"/>
          </p:cNvSpPr>
          <p:nvPr>
            <p:ph idx="1"/>
          </p:nvPr>
        </p:nvSpPr>
        <p:spPr>
          <a:xfrm>
            <a:off x="1150374" y="1825625"/>
            <a:ext cx="10203426" cy="4351338"/>
          </a:xfrm>
        </p:spPr>
        <p:txBody>
          <a:bodyPr/>
          <a:lstStyle/>
          <a:p>
            <a:pPr marL="342900" lvl="0" indent="-228600">
              <a:lnSpc>
                <a:spcPct val="80000"/>
              </a:lnSpc>
              <a:spcBef>
                <a:spcPts val="700"/>
              </a:spcBef>
              <a:buClr>
                <a:srgbClr val="93A299"/>
              </a:buClr>
              <a:buSzPct val="100000"/>
              <a:buFont typeface="Arial" pitchFamily="34"/>
              <a:buChar char="•"/>
            </a:pPr>
            <a:r>
              <a:rPr lang="en-US" sz="3200" kern="1200">
                <a:latin typeface="Garamond" panose="02020404030301010803" pitchFamily="18" charset="0"/>
              </a:rPr>
              <a:t>Using different provisions in leases or contracts; </a:t>
            </a:r>
          </a:p>
          <a:p>
            <a:pPr marL="342900" lvl="0" indent="-228600">
              <a:lnSpc>
                <a:spcPct val="80000"/>
              </a:lnSpc>
              <a:spcBef>
                <a:spcPts val="700"/>
              </a:spcBef>
              <a:buClr>
                <a:srgbClr val="93A299"/>
              </a:buClr>
              <a:buSzPct val="100000"/>
              <a:buFont typeface="Arial" pitchFamily="34"/>
              <a:buChar char="•"/>
            </a:pPr>
            <a:endParaRPr lang="en-US" sz="3200" kern="1200">
              <a:latin typeface="Garamond" panose="02020404030301010803" pitchFamily="18" charset="0"/>
            </a:endParaRPr>
          </a:p>
          <a:p>
            <a:pPr marL="342900" lvl="0" indent="-228600">
              <a:lnSpc>
                <a:spcPct val="80000"/>
              </a:lnSpc>
              <a:spcBef>
                <a:spcPts val="700"/>
              </a:spcBef>
              <a:buClr>
                <a:srgbClr val="93A299"/>
              </a:buClr>
              <a:buSzPct val="100000"/>
              <a:buFont typeface="Arial" pitchFamily="34"/>
              <a:buChar char="•"/>
            </a:pPr>
            <a:r>
              <a:rPr lang="en-US" sz="3200" kern="1200">
                <a:latin typeface="Garamond" panose="02020404030301010803" pitchFamily="18" charset="0"/>
              </a:rPr>
              <a:t>Failing or delaying maintenance or repairs;</a:t>
            </a:r>
          </a:p>
          <a:p>
            <a:pPr marL="342900" lvl="0" indent="-228600">
              <a:lnSpc>
                <a:spcPct val="80000"/>
              </a:lnSpc>
              <a:spcBef>
                <a:spcPts val="700"/>
              </a:spcBef>
              <a:buClr>
                <a:srgbClr val="93A299"/>
              </a:buClr>
              <a:buSzPct val="100000"/>
              <a:buFont typeface="Arial" pitchFamily="34"/>
              <a:buChar char="•"/>
            </a:pPr>
            <a:endParaRPr lang="en-US" sz="3200" kern="1200">
              <a:latin typeface="Garamond" panose="02020404030301010803" pitchFamily="18" charset="0"/>
            </a:endParaRPr>
          </a:p>
          <a:p>
            <a:pPr marL="342900" lvl="0" indent="-228600">
              <a:lnSpc>
                <a:spcPct val="80000"/>
              </a:lnSpc>
              <a:spcBef>
                <a:spcPts val="700"/>
              </a:spcBef>
              <a:buClr>
                <a:srgbClr val="93A299"/>
              </a:buClr>
              <a:buSzPct val="100000"/>
              <a:buFont typeface="Arial" pitchFamily="34"/>
              <a:buChar char="•"/>
            </a:pPr>
            <a:r>
              <a:rPr lang="en-US" sz="3200" kern="1200">
                <a:latin typeface="Garamond" panose="02020404030301010803" pitchFamily="18" charset="0"/>
              </a:rPr>
              <a:t>Failing to process an offer or communicate an offer accurately; or</a:t>
            </a:r>
          </a:p>
          <a:p>
            <a:pPr marL="342900" lvl="0" indent="-228600">
              <a:lnSpc>
                <a:spcPct val="80000"/>
              </a:lnSpc>
              <a:spcBef>
                <a:spcPts val="700"/>
              </a:spcBef>
              <a:buClr>
                <a:srgbClr val="93A299"/>
              </a:buClr>
              <a:buSzPct val="100000"/>
              <a:buFont typeface="Arial" pitchFamily="34"/>
              <a:buChar char="•"/>
            </a:pPr>
            <a:endParaRPr lang="en-US" sz="3200" kern="1200">
              <a:latin typeface="Garamond" panose="02020404030301010803" pitchFamily="18" charset="0"/>
            </a:endParaRPr>
          </a:p>
          <a:p>
            <a:pPr marL="342900" lvl="0" indent="-228600">
              <a:lnSpc>
                <a:spcPct val="80000"/>
              </a:lnSpc>
              <a:spcBef>
                <a:spcPts val="700"/>
              </a:spcBef>
              <a:buClr>
                <a:srgbClr val="93A299"/>
              </a:buClr>
              <a:buSzPct val="100000"/>
              <a:buFont typeface="Arial" pitchFamily="34"/>
              <a:buChar char="•"/>
            </a:pPr>
            <a:r>
              <a:rPr lang="en-US" sz="3200" kern="1200">
                <a:latin typeface="Garamond" panose="02020404030301010803" pitchFamily="18" charset="0"/>
              </a:rPr>
              <a:t>Limiting use of privileges, services, facilities of an owner, tenant or a person associated with him or her.</a:t>
            </a:r>
          </a:p>
          <a:p>
            <a:endParaRPr lang="en-US" dirty="0"/>
          </a:p>
        </p:txBody>
      </p:sp>
    </p:spTree>
    <p:extLst>
      <p:ext uri="{BB962C8B-B14F-4D97-AF65-F5344CB8AC3E}">
        <p14:creationId xmlns:p14="http://schemas.microsoft.com/office/powerpoint/2010/main" val="929248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DDFE-E29C-458E-9452-2B909BEAE2F6}"/>
              </a:ext>
            </a:extLst>
          </p:cNvPr>
          <p:cNvSpPr>
            <a:spLocks noGrp="1"/>
          </p:cNvSpPr>
          <p:nvPr>
            <p:ph type="title"/>
          </p:nvPr>
        </p:nvSpPr>
        <p:spPr>
          <a:xfrm>
            <a:off x="838200" y="365126"/>
            <a:ext cx="10515600" cy="1119546"/>
          </a:xfrm>
        </p:spPr>
        <p:txBody>
          <a:bodyPr/>
          <a:lstStyle/>
          <a:p>
            <a:pPr algn="ctr"/>
            <a:r>
              <a:rPr lang="en-US" b="1" dirty="0"/>
              <a:t>RENTALS AND SALES</a:t>
            </a:r>
          </a:p>
        </p:txBody>
      </p:sp>
      <p:sp>
        <p:nvSpPr>
          <p:cNvPr id="3" name="Content Placeholder 2">
            <a:extLst>
              <a:ext uri="{FF2B5EF4-FFF2-40B4-BE49-F238E27FC236}">
                <a16:creationId xmlns:a16="http://schemas.microsoft.com/office/drawing/2014/main" id="{739C8E6F-DA02-427F-B817-83316E490F4D}"/>
              </a:ext>
            </a:extLst>
          </p:cNvPr>
          <p:cNvSpPr>
            <a:spLocks noGrp="1"/>
          </p:cNvSpPr>
          <p:nvPr>
            <p:ph idx="1"/>
          </p:nvPr>
        </p:nvSpPr>
        <p:spPr>
          <a:xfrm>
            <a:off x="1553496" y="1484672"/>
            <a:ext cx="9800303" cy="4692292"/>
          </a:xfrm>
        </p:spPr>
        <p:txBody>
          <a:bodyPr>
            <a:normAutofit fontScale="92500" lnSpcReduction="20000"/>
          </a:bodyPr>
          <a:lstStyle/>
          <a:p>
            <a:pPr marL="342900" lvl="0" indent="-222250" rtl="0">
              <a:lnSpc>
                <a:spcPct val="100000"/>
              </a:lnSpc>
              <a:spcBef>
                <a:spcPts val="0"/>
              </a:spcBef>
              <a:buClr>
                <a:srgbClr val="6B7C72"/>
              </a:buClr>
              <a:buSzPct val="100000"/>
              <a:buFont typeface="Cambria"/>
              <a:buChar char="•"/>
            </a:pPr>
            <a:r>
              <a:rPr lang="en" sz="2800" dirty="0">
                <a:latin typeface="Garamond" panose="02020404030301010803" pitchFamily="18" charset="0"/>
                <a:ea typeface="Cambria"/>
                <a:cs typeface="Cambria"/>
                <a:sym typeface="Cambria"/>
              </a:rPr>
              <a:t>Imposing different sale prices or rental charges;</a:t>
            </a:r>
          </a:p>
          <a:p>
            <a:pPr marL="342900" lvl="0" indent="-222250" rtl="0">
              <a:lnSpc>
                <a:spcPct val="100000"/>
              </a:lnSpc>
              <a:spcBef>
                <a:spcPts val="1200"/>
              </a:spcBef>
              <a:buClr>
                <a:srgbClr val="6B7C72"/>
              </a:buClr>
              <a:buSzPct val="100000"/>
              <a:buFont typeface="Cambria"/>
              <a:buChar char="•"/>
            </a:pPr>
            <a:r>
              <a:rPr lang="en" sz="2800" dirty="0">
                <a:latin typeface="Garamond" panose="02020404030301010803" pitchFamily="18" charset="0"/>
                <a:ea typeface="Cambria"/>
                <a:cs typeface="Cambria"/>
                <a:sym typeface="Cambria"/>
              </a:rPr>
              <a:t>Using different qualifications criteria or applications, standards, procedures;</a:t>
            </a:r>
          </a:p>
          <a:p>
            <a:pPr marL="342900" lvl="0" indent="-222250" rtl="0">
              <a:lnSpc>
                <a:spcPct val="100000"/>
              </a:lnSpc>
              <a:spcBef>
                <a:spcPts val="1200"/>
              </a:spcBef>
              <a:buClr>
                <a:srgbClr val="6B7C72"/>
              </a:buClr>
              <a:buSzPct val="100000"/>
              <a:buFont typeface="Cambria"/>
              <a:buChar char="•"/>
            </a:pPr>
            <a:r>
              <a:rPr lang="en" sz="2800" dirty="0">
                <a:latin typeface="Garamond" panose="02020404030301010803" pitchFamily="18" charset="0"/>
                <a:ea typeface="Cambria"/>
                <a:cs typeface="Cambria"/>
                <a:sym typeface="Cambria"/>
              </a:rPr>
              <a:t>Ignoring a call from a prospective renter because he or she has an accent;</a:t>
            </a:r>
          </a:p>
          <a:p>
            <a:pPr marL="342900" lvl="0" indent="-222250" rtl="0">
              <a:lnSpc>
                <a:spcPct val="100000"/>
              </a:lnSpc>
              <a:spcBef>
                <a:spcPts val="1200"/>
              </a:spcBef>
              <a:buClr>
                <a:srgbClr val="6B7C72"/>
              </a:buClr>
              <a:buSzPct val="100000"/>
              <a:buFont typeface="Cambria"/>
              <a:buChar char="•"/>
            </a:pPr>
            <a:r>
              <a:rPr lang="en" sz="2800" dirty="0">
                <a:latin typeface="Garamond" panose="02020404030301010803" pitchFamily="18" charset="0"/>
                <a:ea typeface="Cambria"/>
                <a:cs typeface="Cambria"/>
                <a:sym typeface="Cambria"/>
              </a:rPr>
              <a:t>Evicting tenants because of race, etc...or because of the race of tenant’s guest;</a:t>
            </a:r>
          </a:p>
          <a:p>
            <a:pPr marL="342900" lvl="0" indent="-222250" rtl="0">
              <a:lnSpc>
                <a:spcPct val="100000"/>
              </a:lnSpc>
              <a:spcBef>
                <a:spcPts val="1200"/>
              </a:spcBef>
              <a:buClr>
                <a:srgbClr val="6B7C72"/>
              </a:buClr>
              <a:buSzPct val="100000"/>
              <a:buFont typeface="Cambria"/>
              <a:buChar char="•"/>
            </a:pPr>
            <a:r>
              <a:rPr lang="en" sz="2800" dirty="0">
                <a:latin typeface="Garamond" panose="02020404030301010803" pitchFamily="18" charset="0"/>
                <a:ea typeface="Cambria"/>
                <a:cs typeface="Cambria"/>
                <a:sym typeface="Cambria"/>
              </a:rPr>
              <a:t> Failing or delaying maintenance or repairs; and</a:t>
            </a:r>
          </a:p>
          <a:p>
            <a:pPr marL="342900" lvl="0" indent="-222250" rtl="0">
              <a:lnSpc>
                <a:spcPct val="100000"/>
              </a:lnSpc>
              <a:spcBef>
                <a:spcPts val="1200"/>
              </a:spcBef>
              <a:buClr>
                <a:srgbClr val="6B7C72"/>
              </a:buClr>
              <a:buSzPct val="100000"/>
              <a:buFont typeface="Cambria"/>
              <a:buChar char="•"/>
            </a:pPr>
            <a:r>
              <a:rPr lang="en" sz="2800" dirty="0">
                <a:latin typeface="Garamond" panose="02020404030301010803" pitchFamily="18" charset="0"/>
                <a:ea typeface="Cambria"/>
                <a:cs typeface="Cambria"/>
                <a:sym typeface="Cambria"/>
              </a:rPr>
              <a:t>Limiting use of privileges, services, facilities of an owner, tenant or a person associated with him or her.</a:t>
            </a:r>
          </a:p>
          <a:p>
            <a:pPr marL="342900" lvl="0" indent="-222250" rtl="0">
              <a:lnSpc>
                <a:spcPct val="100000"/>
              </a:lnSpc>
              <a:spcBef>
                <a:spcPts val="1560"/>
              </a:spcBef>
              <a:spcAft>
                <a:spcPts val="1600"/>
              </a:spcAft>
              <a:buClr>
                <a:srgbClr val="6B7C72"/>
              </a:buClr>
              <a:buSzPct val="100000"/>
              <a:buFont typeface="Cambria"/>
              <a:buChar char="•"/>
            </a:pPr>
            <a:r>
              <a:rPr lang="en" sz="2800" dirty="0">
                <a:latin typeface="Garamond" panose="02020404030301010803" pitchFamily="18" charset="0"/>
                <a:ea typeface="Cambria"/>
                <a:cs typeface="Cambria"/>
                <a:sym typeface="Cambria"/>
              </a:rPr>
              <a:t>Placing an ad that says, “no children allowed.”</a:t>
            </a:r>
            <a:endParaRPr lang="en-US" dirty="0">
              <a:latin typeface="Garamond" panose="02020404030301010803" pitchFamily="18" charset="0"/>
            </a:endParaRPr>
          </a:p>
        </p:txBody>
      </p:sp>
    </p:spTree>
    <p:extLst>
      <p:ext uri="{BB962C8B-B14F-4D97-AF65-F5344CB8AC3E}">
        <p14:creationId xmlns:p14="http://schemas.microsoft.com/office/powerpoint/2010/main" val="2866764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CB9D3-8C9C-4BB3-AD87-1A020D2D7ACD}"/>
              </a:ext>
            </a:extLst>
          </p:cNvPr>
          <p:cNvSpPr>
            <a:spLocks noGrp="1"/>
          </p:cNvSpPr>
          <p:nvPr>
            <p:ph type="title"/>
          </p:nvPr>
        </p:nvSpPr>
        <p:spPr>
          <a:xfrm>
            <a:off x="838200" y="681038"/>
            <a:ext cx="10515600" cy="1304515"/>
          </a:xfrm>
        </p:spPr>
        <p:txBody>
          <a:bodyPr/>
          <a:lstStyle/>
          <a:p>
            <a:pPr algn="ctr"/>
            <a:r>
              <a:rPr lang="en-US" b="1" dirty="0"/>
              <a:t>DISCOURAGING, STEERING OR SEGREGATING APPLICANTS</a:t>
            </a:r>
          </a:p>
        </p:txBody>
      </p:sp>
      <p:sp>
        <p:nvSpPr>
          <p:cNvPr id="3" name="Content Placeholder 2">
            <a:extLst>
              <a:ext uri="{FF2B5EF4-FFF2-40B4-BE49-F238E27FC236}">
                <a16:creationId xmlns:a16="http://schemas.microsoft.com/office/drawing/2014/main" id="{C78852C4-CBFF-45BA-83D6-1F769F60478E}"/>
              </a:ext>
            </a:extLst>
          </p:cNvPr>
          <p:cNvSpPr>
            <a:spLocks noGrp="1"/>
          </p:cNvSpPr>
          <p:nvPr>
            <p:ph idx="1"/>
          </p:nvPr>
        </p:nvSpPr>
        <p:spPr>
          <a:xfrm>
            <a:off x="1533832" y="2369574"/>
            <a:ext cx="9819968" cy="3807388"/>
          </a:xfrm>
        </p:spPr>
        <p:txBody>
          <a:bodyPr/>
          <a:lstStyle/>
          <a:p>
            <a:pPr marL="342900" lvl="0" indent="-216534" rtl="0">
              <a:lnSpc>
                <a:spcPct val="90000"/>
              </a:lnSpc>
              <a:spcBef>
                <a:spcPts val="0"/>
              </a:spcBef>
              <a:buClr>
                <a:srgbClr val="6B7C72"/>
              </a:buClr>
              <a:buSzPct val="100000"/>
              <a:buFont typeface="Cambria"/>
              <a:buChar char="•"/>
            </a:pPr>
            <a:r>
              <a:rPr lang="en" sz="2800" dirty="0">
                <a:latin typeface="Garamond" panose="02020404030301010803" pitchFamily="18" charset="0"/>
                <a:ea typeface="Cambria"/>
                <a:cs typeface="Cambria"/>
                <a:sym typeface="Cambria"/>
              </a:rPr>
              <a:t>Communicating to prospective renter that he or she would not be comfortable or compatible with existing residents because of their race.</a:t>
            </a:r>
          </a:p>
          <a:p>
            <a:pPr marL="126366" lvl="0" indent="0" rtl="0">
              <a:lnSpc>
                <a:spcPct val="90000"/>
              </a:lnSpc>
              <a:spcBef>
                <a:spcPts val="0"/>
              </a:spcBef>
              <a:buClr>
                <a:srgbClr val="6B7C72"/>
              </a:buClr>
              <a:buSzPct val="100000"/>
              <a:buNone/>
            </a:pPr>
            <a:endParaRPr lang="en" sz="2800" dirty="0">
              <a:latin typeface="Garamond" panose="02020404030301010803" pitchFamily="18" charset="0"/>
              <a:ea typeface="Cambria"/>
              <a:cs typeface="Cambria"/>
              <a:sym typeface="Cambria"/>
            </a:endParaRPr>
          </a:p>
          <a:p>
            <a:pPr marL="342900" lvl="0" indent="-216534" rtl="0">
              <a:lnSpc>
                <a:spcPct val="90000"/>
              </a:lnSpc>
              <a:spcBef>
                <a:spcPts val="518"/>
              </a:spcBef>
              <a:buClr>
                <a:srgbClr val="6B7C72"/>
              </a:buClr>
              <a:buSzPct val="100000"/>
              <a:buFont typeface="Cambria"/>
              <a:buChar char="•"/>
            </a:pPr>
            <a:r>
              <a:rPr lang="en" sz="2800" dirty="0">
                <a:latin typeface="Garamond" panose="02020404030301010803" pitchFamily="18" charset="0"/>
                <a:ea typeface="Cambria"/>
                <a:cs typeface="Cambria"/>
                <a:sym typeface="Cambria"/>
              </a:rPr>
              <a:t>Refusing to take or show listings of dwellings in certain areas.</a:t>
            </a:r>
          </a:p>
          <a:p>
            <a:pPr marL="126366" lvl="0" indent="0" rtl="0">
              <a:lnSpc>
                <a:spcPct val="90000"/>
              </a:lnSpc>
              <a:spcBef>
                <a:spcPts val="518"/>
              </a:spcBef>
              <a:buClr>
                <a:srgbClr val="6B7C72"/>
              </a:buClr>
              <a:buSzPct val="100000"/>
              <a:buNone/>
            </a:pPr>
            <a:endParaRPr lang="en" sz="2800" dirty="0">
              <a:latin typeface="Garamond" panose="02020404030301010803" pitchFamily="18" charset="0"/>
              <a:ea typeface="Cambria"/>
              <a:cs typeface="Cambria"/>
              <a:sym typeface="Cambria"/>
            </a:endParaRPr>
          </a:p>
          <a:p>
            <a:pPr marL="342900" lvl="0" indent="-216534" rtl="0">
              <a:lnSpc>
                <a:spcPct val="90000"/>
              </a:lnSpc>
              <a:spcBef>
                <a:spcPts val="518"/>
              </a:spcBef>
              <a:buClr>
                <a:srgbClr val="6B7C72"/>
              </a:buClr>
              <a:buSzPct val="100000"/>
              <a:buFont typeface="Cambria"/>
              <a:buChar char="•"/>
            </a:pPr>
            <a:r>
              <a:rPr lang="en" sz="2800" dirty="0">
                <a:latin typeface="Garamond" panose="02020404030301010803" pitchFamily="18" charset="0"/>
                <a:ea typeface="Cambria"/>
                <a:cs typeface="Cambria"/>
                <a:sym typeface="Cambria"/>
              </a:rPr>
              <a:t>Assigning applicant to a particular section of a community, neighborhood or development or particular floor of a building.</a:t>
            </a:r>
          </a:p>
          <a:p>
            <a:endParaRPr lang="en-US" dirty="0"/>
          </a:p>
        </p:txBody>
      </p:sp>
    </p:spTree>
    <p:extLst>
      <p:ext uri="{BB962C8B-B14F-4D97-AF65-F5344CB8AC3E}">
        <p14:creationId xmlns:p14="http://schemas.microsoft.com/office/powerpoint/2010/main" val="640491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9A71-015E-4004-AACF-73CE1CF300CF}"/>
              </a:ext>
            </a:extLst>
          </p:cNvPr>
          <p:cNvSpPr>
            <a:spLocks noGrp="1"/>
          </p:cNvSpPr>
          <p:nvPr>
            <p:ph type="title"/>
          </p:nvPr>
        </p:nvSpPr>
        <p:spPr/>
        <p:txBody>
          <a:bodyPr/>
          <a:lstStyle/>
          <a:p>
            <a:pPr algn="ctr"/>
            <a:r>
              <a:rPr lang="en-US" sz="4400" b="1" cap="all" dirty="0">
                <a:latin typeface="Garamond" panose="02020404030301010803" pitchFamily="18" charset="0"/>
              </a:rPr>
              <a:t>Untruthful Information</a:t>
            </a:r>
            <a:endParaRPr lang="en-US" b="1" dirty="0">
              <a:latin typeface="Garamond" panose="02020404030301010803" pitchFamily="18" charset="0"/>
            </a:endParaRPr>
          </a:p>
        </p:txBody>
      </p:sp>
      <p:sp>
        <p:nvSpPr>
          <p:cNvPr id="3" name="Content Placeholder 2">
            <a:extLst>
              <a:ext uri="{FF2B5EF4-FFF2-40B4-BE49-F238E27FC236}">
                <a16:creationId xmlns:a16="http://schemas.microsoft.com/office/drawing/2014/main" id="{CDE5B470-9E4E-41BC-8751-FDBA17DE6693}"/>
              </a:ext>
            </a:extLst>
          </p:cNvPr>
          <p:cNvSpPr>
            <a:spLocks noGrp="1"/>
          </p:cNvSpPr>
          <p:nvPr>
            <p:ph idx="1"/>
          </p:nvPr>
        </p:nvSpPr>
        <p:spPr>
          <a:xfrm>
            <a:off x="1612489" y="1855122"/>
            <a:ext cx="9947787" cy="4351338"/>
          </a:xfrm>
        </p:spPr>
        <p:txBody>
          <a:bodyPr/>
          <a:lstStyle/>
          <a:p>
            <a:pPr marL="342900" lvl="0" indent="-228600">
              <a:lnSpc>
                <a:spcPct val="80000"/>
              </a:lnSpc>
              <a:spcBef>
                <a:spcPts val="700"/>
              </a:spcBef>
              <a:buClr>
                <a:srgbClr val="93A299"/>
              </a:buClr>
              <a:buSzPct val="100000"/>
              <a:buFont typeface="Arial" pitchFamily="34"/>
              <a:buChar char="•"/>
            </a:pPr>
            <a:r>
              <a:rPr lang="en-US" sz="3200" kern="1200" dirty="0">
                <a:latin typeface="Garamond" panose="02020404030301010803" pitchFamily="18" charset="0"/>
              </a:rPr>
              <a:t>Indicating through </a:t>
            </a:r>
            <a:r>
              <a:rPr lang="en-US" sz="3200" u="sng" kern="1200" dirty="0">
                <a:latin typeface="Garamond" panose="02020404030301010803" pitchFamily="18" charset="0"/>
              </a:rPr>
              <a:t>words or conduct</a:t>
            </a:r>
            <a:r>
              <a:rPr lang="en-US" sz="3200" kern="1200" dirty="0">
                <a:latin typeface="Garamond" panose="02020404030301010803" pitchFamily="18" charset="0"/>
              </a:rPr>
              <a:t> that a unit which is available for inspection, sale or rental has been sold or rented because of race… </a:t>
            </a:r>
          </a:p>
          <a:p>
            <a:pPr marL="411480" lvl="1">
              <a:lnSpc>
                <a:spcPct val="80000"/>
              </a:lnSpc>
              <a:spcBef>
                <a:spcPts val="600"/>
              </a:spcBef>
              <a:buClr>
                <a:srgbClr val="CF543F"/>
              </a:buClr>
              <a:buSzPct val="100000"/>
              <a:buNone/>
            </a:pPr>
            <a:endParaRPr lang="en-US" sz="3200" kern="1200" dirty="0">
              <a:latin typeface="Garamond" panose="02020404030301010803" pitchFamily="18" charset="0"/>
            </a:endParaRPr>
          </a:p>
          <a:p>
            <a:pPr marL="342900" lvl="0" indent="-228600">
              <a:lnSpc>
                <a:spcPct val="80000"/>
              </a:lnSpc>
              <a:spcBef>
                <a:spcPts val="700"/>
              </a:spcBef>
              <a:buClr>
                <a:srgbClr val="93A299"/>
              </a:buClr>
              <a:buSzPct val="100000"/>
              <a:buFont typeface="Arial" pitchFamily="34"/>
              <a:buChar char="•"/>
            </a:pPr>
            <a:r>
              <a:rPr lang="en-US" sz="3200" kern="1200" dirty="0">
                <a:latin typeface="Garamond" panose="02020404030301010803" pitchFamily="18" charset="0"/>
              </a:rPr>
              <a:t>Limiting information by word or conduct regarding suitably priced dwellings available for inspection. </a:t>
            </a:r>
          </a:p>
          <a:p>
            <a:pPr marL="114300" lvl="0">
              <a:lnSpc>
                <a:spcPct val="80000"/>
              </a:lnSpc>
              <a:spcBef>
                <a:spcPts val="700"/>
              </a:spcBef>
              <a:buClr>
                <a:srgbClr val="93A299"/>
              </a:buClr>
              <a:buSzPct val="100000"/>
              <a:buNone/>
            </a:pPr>
            <a:endParaRPr lang="en-US" sz="3200" kern="1200" dirty="0">
              <a:latin typeface="Garamond" panose="02020404030301010803" pitchFamily="18" charset="0"/>
            </a:endParaRPr>
          </a:p>
          <a:p>
            <a:pPr marL="342900" lvl="0" indent="-228600">
              <a:lnSpc>
                <a:spcPct val="80000"/>
              </a:lnSpc>
              <a:spcBef>
                <a:spcPts val="700"/>
              </a:spcBef>
              <a:buClr>
                <a:srgbClr val="93A299"/>
              </a:buClr>
              <a:buSzPct val="100000"/>
              <a:buFont typeface="Arial" pitchFamily="34"/>
              <a:buChar char="•"/>
            </a:pPr>
            <a:r>
              <a:rPr lang="en-US" sz="3200" kern="1200" dirty="0">
                <a:latin typeface="Garamond" panose="02020404030301010803" pitchFamily="18" charset="0"/>
              </a:rPr>
              <a:t>Manager only quotes highest priced apartments as available.</a:t>
            </a:r>
          </a:p>
          <a:p>
            <a:endParaRPr lang="en-US" dirty="0"/>
          </a:p>
        </p:txBody>
      </p:sp>
    </p:spTree>
    <p:extLst>
      <p:ext uri="{BB962C8B-B14F-4D97-AF65-F5344CB8AC3E}">
        <p14:creationId xmlns:p14="http://schemas.microsoft.com/office/powerpoint/2010/main" val="2155209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F4368-7BDE-4698-B164-B17F7E970761}"/>
              </a:ext>
            </a:extLst>
          </p:cNvPr>
          <p:cNvSpPr>
            <a:spLocks noGrp="1"/>
          </p:cNvSpPr>
          <p:nvPr>
            <p:ph type="title"/>
          </p:nvPr>
        </p:nvSpPr>
        <p:spPr/>
        <p:txBody>
          <a:bodyPr/>
          <a:lstStyle/>
          <a:p>
            <a:pPr algn="ctr"/>
            <a:r>
              <a:rPr lang="en-US" b="1" dirty="0"/>
              <a:t>TREATMENT v. IMPACT</a:t>
            </a:r>
          </a:p>
        </p:txBody>
      </p:sp>
      <p:sp>
        <p:nvSpPr>
          <p:cNvPr id="3" name="Content Placeholder 2">
            <a:extLst>
              <a:ext uri="{FF2B5EF4-FFF2-40B4-BE49-F238E27FC236}">
                <a16:creationId xmlns:a16="http://schemas.microsoft.com/office/drawing/2014/main" id="{10788335-2D3E-41BB-8555-6FCDD6D8232D}"/>
              </a:ext>
            </a:extLst>
          </p:cNvPr>
          <p:cNvSpPr>
            <a:spLocks noGrp="1"/>
          </p:cNvSpPr>
          <p:nvPr>
            <p:ph idx="1"/>
          </p:nvPr>
        </p:nvSpPr>
        <p:spPr>
          <a:xfrm>
            <a:off x="1307690" y="1825625"/>
            <a:ext cx="10046110" cy="4351338"/>
          </a:xfrm>
        </p:spPr>
        <p:txBody>
          <a:bodyPr>
            <a:normAutofit fontScale="92500" lnSpcReduction="10000"/>
          </a:bodyPr>
          <a:lstStyle/>
          <a:p>
            <a:pPr marL="342900" lvl="0" indent="-216534" rtl="0">
              <a:lnSpc>
                <a:spcPct val="90000"/>
              </a:lnSpc>
              <a:spcBef>
                <a:spcPts val="0"/>
              </a:spcBef>
              <a:buClr>
                <a:srgbClr val="6B7C72"/>
              </a:buClr>
              <a:buSzPct val="100000"/>
              <a:buFont typeface="Cambria"/>
              <a:buChar char="•"/>
            </a:pPr>
            <a:r>
              <a:rPr lang="en" sz="2800" dirty="0">
                <a:latin typeface="Cambria"/>
                <a:ea typeface="Cambria"/>
                <a:cs typeface="Cambria"/>
                <a:sym typeface="Cambria"/>
              </a:rPr>
              <a:t>Differential treatment:  Treating someone differently because of race, color, religion, sex, national origin, disability or because they have children. </a:t>
            </a:r>
          </a:p>
          <a:p>
            <a:pPr marL="126366" lvl="0" rtl="0">
              <a:lnSpc>
                <a:spcPct val="90000"/>
              </a:lnSpc>
              <a:spcBef>
                <a:spcPts val="0"/>
              </a:spcBef>
              <a:buClr>
                <a:srgbClr val="6B7C72"/>
              </a:buClr>
              <a:buSzPct val="100000"/>
            </a:pPr>
            <a:endParaRPr lang="en" sz="2800" dirty="0">
              <a:latin typeface="Cambria"/>
              <a:ea typeface="Cambria"/>
              <a:cs typeface="Cambria"/>
              <a:sym typeface="Cambria"/>
            </a:endParaRPr>
          </a:p>
          <a:p>
            <a:pPr marL="342900" lvl="0" indent="-216534" rtl="0">
              <a:lnSpc>
                <a:spcPct val="90000"/>
              </a:lnSpc>
              <a:spcBef>
                <a:spcPts val="0"/>
              </a:spcBef>
              <a:buClr>
                <a:srgbClr val="6B7C72"/>
              </a:buClr>
              <a:buSzPct val="100000"/>
              <a:buFont typeface="Cambria"/>
              <a:buChar char="•"/>
            </a:pPr>
            <a:r>
              <a:rPr lang="en" sz="2800" dirty="0">
                <a:latin typeface="Cambria"/>
                <a:ea typeface="Cambria"/>
                <a:cs typeface="Cambria"/>
                <a:sym typeface="Cambria"/>
              </a:rPr>
              <a:t>For example, charging people of color a higher rent or deposit for the same unit rent or refusing to allow children access to the pool or community room.</a:t>
            </a:r>
          </a:p>
          <a:p>
            <a:pPr marL="126366" lvl="0" rtl="0">
              <a:lnSpc>
                <a:spcPct val="90000"/>
              </a:lnSpc>
              <a:spcBef>
                <a:spcPts val="0"/>
              </a:spcBef>
              <a:buClr>
                <a:srgbClr val="6B7C72"/>
              </a:buClr>
              <a:buSzPct val="100000"/>
            </a:pPr>
            <a:endParaRPr lang="en" sz="2800" dirty="0">
              <a:latin typeface="Cambria"/>
              <a:ea typeface="Cambria"/>
              <a:cs typeface="Cambria"/>
              <a:sym typeface="Cambria"/>
            </a:endParaRPr>
          </a:p>
          <a:p>
            <a:pPr marL="342900" lvl="0" indent="-216534" rtl="0">
              <a:lnSpc>
                <a:spcPct val="90000"/>
              </a:lnSpc>
              <a:spcBef>
                <a:spcPts val="518"/>
              </a:spcBef>
              <a:buClr>
                <a:srgbClr val="6B7C72"/>
              </a:buClr>
              <a:buSzPct val="100000"/>
              <a:buFont typeface="Cambria"/>
              <a:buChar char="•"/>
            </a:pPr>
            <a:r>
              <a:rPr lang="en" sz="2800" dirty="0">
                <a:latin typeface="Cambria"/>
                <a:ea typeface="Cambria"/>
                <a:cs typeface="Cambria"/>
                <a:sym typeface="Cambria"/>
              </a:rPr>
              <a:t>Disparate Impact: Facially neutral policy that has a disparate impact on a protected class.</a:t>
            </a:r>
          </a:p>
          <a:p>
            <a:pPr marL="126366" lvl="0" rtl="0">
              <a:lnSpc>
                <a:spcPct val="90000"/>
              </a:lnSpc>
              <a:spcBef>
                <a:spcPts val="518"/>
              </a:spcBef>
              <a:buClr>
                <a:srgbClr val="6B7C72"/>
              </a:buClr>
              <a:buSzPct val="100000"/>
            </a:pPr>
            <a:endParaRPr lang="en" sz="2800" dirty="0">
              <a:latin typeface="Cambria"/>
              <a:ea typeface="Cambria"/>
              <a:cs typeface="Cambria"/>
              <a:sym typeface="Cambria"/>
            </a:endParaRPr>
          </a:p>
          <a:p>
            <a:pPr marL="342900" lvl="0" indent="-216534" rtl="0">
              <a:lnSpc>
                <a:spcPct val="90000"/>
              </a:lnSpc>
              <a:spcBef>
                <a:spcPts val="518"/>
              </a:spcBef>
              <a:buClr>
                <a:srgbClr val="6B7C72"/>
              </a:buClr>
              <a:buSzPct val="100000"/>
              <a:buFont typeface="Cambria"/>
              <a:buChar char="•"/>
            </a:pPr>
            <a:r>
              <a:rPr lang="en" sz="2800" dirty="0">
                <a:latin typeface="Cambria"/>
                <a:ea typeface="Cambria"/>
                <a:cs typeface="Cambria"/>
                <a:sym typeface="Cambria"/>
              </a:rPr>
              <a:t>Policy of one heart-beat per bedroom</a:t>
            </a:r>
          </a:p>
          <a:p>
            <a:endParaRPr lang="en-US" dirty="0"/>
          </a:p>
        </p:txBody>
      </p:sp>
    </p:spTree>
    <p:extLst>
      <p:ext uri="{BB962C8B-B14F-4D97-AF65-F5344CB8AC3E}">
        <p14:creationId xmlns:p14="http://schemas.microsoft.com/office/powerpoint/2010/main" val="3413621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B0E8F-8CBA-4310-B10F-6CB62A7C2BFF}"/>
              </a:ext>
            </a:extLst>
          </p:cNvPr>
          <p:cNvSpPr>
            <a:spLocks noGrp="1"/>
          </p:cNvSpPr>
          <p:nvPr>
            <p:ph type="title"/>
          </p:nvPr>
        </p:nvSpPr>
        <p:spPr>
          <a:xfrm>
            <a:off x="838200" y="816077"/>
            <a:ext cx="10515600" cy="874611"/>
          </a:xfrm>
        </p:spPr>
        <p:txBody>
          <a:bodyPr>
            <a:normAutofit fontScale="90000"/>
          </a:bodyPr>
          <a:lstStyle/>
          <a:p>
            <a:pPr algn="ctr"/>
            <a:br>
              <a:rPr lang="en" sz="4400" b="1" dirty="0">
                <a:solidFill>
                  <a:srgbClr val="6B7C72"/>
                </a:solidFill>
                <a:latin typeface="Garamond" panose="02020404030301010803" pitchFamily="18" charset="0"/>
                <a:ea typeface="Georgia"/>
                <a:cs typeface="Georgia"/>
                <a:sym typeface="Georgia"/>
              </a:rPr>
            </a:br>
            <a:r>
              <a:rPr lang="en" sz="4400" b="1" dirty="0">
                <a:latin typeface="Garamond" panose="02020404030301010803" pitchFamily="18" charset="0"/>
                <a:ea typeface="Georgia"/>
                <a:cs typeface="Georgia"/>
                <a:sym typeface="Georgia"/>
              </a:rPr>
              <a:t>HARASSMENT IN HOUSING IS ILLEGAL</a:t>
            </a:r>
            <a:br>
              <a:rPr lang="en" sz="4400" b="1" dirty="0">
                <a:solidFill>
                  <a:srgbClr val="6B7C72"/>
                </a:solidFill>
                <a:latin typeface="Georgia"/>
                <a:ea typeface="Georgia"/>
                <a:cs typeface="Georgia"/>
                <a:sym typeface="Georgia"/>
              </a:rPr>
            </a:br>
            <a:endParaRPr lang="en-US" dirty="0"/>
          </a:p>
        </p:txBody>
      </p:sp>
      <p:sp>
        <p:nvSpPr>
          <p:cNvPr id="3" name="Content Placeholder 2">
            <a:extLst>
              <a:ext uri="{FF2B5EF4-FFF2-40B4-BE49-F238E27FC236}">
                <a16:creationId xmlns:a16="http://schemas.microsoft.com/office/drawing/2014/main" id="{BC1494E0-3DC7-46EF-BF4A-85A2E9A2668F}"/>
              </a:ext>
            </a:extLst>
          </p:cNvPr>
          <p:cNvSpPr>
            <a:spLocks noGrp="1"/>
          </p:cNvSpPr>
          <p:nvPr>
            <p:ph idx="1"/>
          </p:nvPr>
        </p:nvSpPr>
        <p:spPr>
          <a:xfrm>
            <a:off x="2231922" y="2418735"/>
            <a:ext cx="7777317" cy="3758228"/>
          </a:xfrm>
        </p:spPr>
        <p:txBody>
          <a:bodyPr/>
          <a:lstStyle/>
          <a:p>
            <a:pPr marL="0" indent="0">
              <a:buNone/>
            </a:pPr>
            <a:r>
              <a:rPr lang="en-US" sz="3600" dirty="0"/>
              <a:t>This includes: </a:t>
            </a:r>
          </a:p>
          <a:p>
            <a:r>
              <a:rPr lang="en-US" sz="3600" dirty="0"/>
              <a:t>Sexual harassment</a:t>
            </a:r>
          </a:p>
          <a:p>
            <a:r>
              <a:rPr lang="en-US" sz="3600" dirty="0"/>
              <a:t>Racial harassment </a:t>
            </a:r>
          </a:p>
          <a:p>
            <a:r>
              <a:rPr lang="en-US" sz="3600" dirty="0"/>
              <a:t>Coercion, intimidation, and retaliation</a:t>
            </a:r>
          </a:p>
          <a:p>
            <a:pPr marL="0" indent="0">
              <a:buNone/>
            </a:pPr>
            <a:endParaRPr lang="en-US" dirty="0"/>
          </a:p>
        </p:txBody>
      </p:sp>
    </p:spTree>
    <p:extLst>
      <p:ext uri="{BB962C8B-B14F-4D97-AF65-F5344CB8AC3E}">
        <p14:creationId xmlns:p14="http://schemas.microsoft.com/office/powerpoint/2010/main" val="3649506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1E89D4-6933-4E98-9B3D-FE840F891D24}"/>
              </a:ext>
            </a:extLst>
          </p:cNvPr>
          <p:cNvSpPr>
            <a:spLocks noGrp="1"/>
          </p:cNvSpPr>
          <p:nvPr>
            <p:ph type="title"/>
          </p:nvPr>
        </p:nvSpPr>
        <p:spPr>
          <a:xfrm>
            <a:off x="5297762" y="329184"/>
            <a:ext cx="6251110" cy="1783080"/>
          </a:xfrm>
        </p:spPr>
        <p:txBody>
          <a:bodyPr anchor="b">
            <a:normAutofit/>
          </a:bodyPr>
          <a:lstStyle/>
          <a:p>
            <a:r>
              <a:rPr lang="en-US" sz="3800" b="1" cap="all" dirty="0">
                <a:latin typeface="Garamond" panose="02020404030301010803" pitchFamily="18" charset="0"/>
              </a:rPr>
              <a:t>Lending Discrimination is Prohibited</a:t>
            </a:r>
            <a:endParaRPr lang="en-US" sz="3800" b="1" dirty="0">
              <a:latin typeface="Garamond" panose="02020404030301010803" pitchFamily="18" charset="0"/>
            </a:endParaRPr>
          </a:p>
        </p:txBody>
      </p:sp>
      <p:pic>
        <p:nvPicPr>
          <p:cNvPr id="4" name="Picture 17">
            <a:extLst>
              <a:ext uri="{FF2B5EF4-FFF2-40B4-BE49-F238E27FC236}">
                <a16:creationId xmlns:a16="http://schemas.microsoft.com/office/drawing/2014/main" id="{293DE864-52C1-47C6-A785-08686E12EC24}"/>
              </a:ext>
            </a:extLst>
          </p:cNvPr>
          <p:cNvPicPr>
            <a:picLocks noChangeAspect="1"/>
          </p:cNvPicPr>
          <p:nvPr/>
        </p:nvPicPr>
        <p:blipFill rotWithShape="1">
          <a:blip r:embed="rId2">
            <a:extLst>
              <a:ext uri="{28A0092B-C50C-407E-A947-70E740481C1C}">
                <a14:useLocalDpi xmlns:a14="http://schemas.microsoft.com/office/drawing/2010/main" val="0"/>
              </a:ext>
            </a:extLst>
          </a:blip>
          <a:srcRect l="30049" r="19198"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5FDF38-F26D-4191-85B2-EDB54B2858CB}"/>
              </a:ext>
            </a:extLst>
          </p:cNvPr>
          <p:cNvSpPr>
            <a:spLocks noGrp="1"/>
          </p:cNvSpPr>
          <p:nvPr>
            <p:ph idx="1"/>
          </p:nvPr>
        </p:nvSpPr>
        <p:spPr>
          <a:xfrm>
            <a:off x="5297762" y="2706624"/>
            <a:ext cx="6251110" cy="3483864"/>
          </a:xfrm>
        </p:spPr>
        <p:txBody>
          <a:bodyPr>
            <a:normAutofit fontScale="92500" lnSpcReduction="10000"/>
          </a:bodyPr>
          <a:lstStyle/>
          <a:p>
            <a:pPr marL="342900" lvl="0" indent="-279404" defTabSz="147639">
              <a:spcBef>
                <a:spcPts val="600"/>
              </a:spcBef>
              <a:buClr>
                <a:srgbClr val="93A299"/>
              </a:buClr>
              <a:buSzPct val="100000"/>
              <a:buNone/>
            </a:pPr>
            <a:r>
              <a:rPr lang="en-US" sz="2400" kern="1200" dirty="0">
                <a:latin typeface="Garamond" panose="02020404030301010803" pitchFamily="18" charset="0"/>
              </a:rPr>
              <a:t>In residential real estate-related transactions:</a:t>
            </a:r>
          </a:p>
          <a:p>
            <a:pPr marL="342900" lvl="0" indent="-279404" defTabSz="147639">
              <a:spcBef>
                <a:spcPts val="600"/>
              </a:spcBef>
              <a:buClr>
                <a:srgbClr val="93A299"/>
              </a:buClr>
              <a:buSzPct val="100000"/>
              <a:buNone/>
            </a:pPr>
            <a:endParaRPr lang="en-US" sz="2400" kern="1200" dirty="0">
              <a:latin typeface="Garamond" panose="02020404030301010803" pitchFamily="18" charset="0"/>
            </a:endParaRPr>
          </a:p>
          <a:p>
            <a:pPr marL="342900" lvl="0" indent="-279404" defTabSz="147639">
              <a:spcBef>
                <a:spcPts val="600"/>
              </a:spcBef>
              <a:buClr>
                <a:srgbClr val="93A299"/>
              </a:buClr>
              <a:buSzPct val="100000"/>
              <a:buFont typeface="Arial" pitchFamily="34"/>
              <a:buChar char="•"/>
            </a:pPr>
            <a:r>
              <a:rPr lang="en-US" sz="2400" kern="1200" dirty="0">
                <a:latin typeface="Garamond" panose="02020404030301010803" pitchFamily="18" charset="0"/>
              </a:rPr>
              <a:t>In the making or purchasing of loans or </a:t>
            </a:r>
          </a:p>
          <a:p>
            <a:pPr marL="342900" lvl="0" indent="-279404" defTabSz="147639">
              <a:spcBef>
                <a:spcPts val="600"/>
              </a:spcBef>
              <a:buClr>
                <a:srgbClr val="93A299"/>
              </a:buClr>
              <a:buSzPct val="100000"/>
              <a:buNone/>
            </a:pPr>
            <a:endParaRPr lang="en-US" sz="2400" kern="1200" dirty="0">
              <a:latin typeface="Garamond" panose="02020404030301010803" pitchFamily="18" charset="0"/>
            </a:endParaRPr>
          </a:p>
          <a:p>
            <a:pPr marL="342900" lvl="0" indent="-279404" defTabSz="147639">
              <a:spcBef>
                <a:spcPts val="600"/>
              </a:spcBef>
              <a:buClr>
                <a:srgbClr val="93A299"/>
              </a:buClr>
              <a:buSzPct val="100000"/>
              <a:buFont typeface="Arial" pitchFamily="34"/>
              <a:buChar char="•"/>
            </a:pPr>
            <a:r>
              <a:rPr lang="en-US" sz="2400" kern="1200" dirty="0">
                <a:latin typeface="Garamond" panose="02020404030301010803" pitchFamily="18" charset="0"/>
              </a:rPr>
              <a:t>In the terms or conditions of loans</a:t>
            </a:r>
          </a:p>
          <a:p>
            <a:pPr marL="63496" lvl="0" defTabSz="147639">
              <a:spcBef>
                <a:spcPts val="600"/>
              </a:spcBef>
              <a:buClr>
                <a:srgbClr val="93A299"/>
              </a:buClr>
              <a:buSzPct val="100000"/>
              <a:buNone/>
            </a:pPr>
            <a:endParaRPr lang="en-US" sz="2400" kern="1200" dirty="0">
              <a:latin typeface="Garamond" panose="02020404030301010803" pitchFamily="18" charset="0"/>
            </a:endParaRPr>
          </a:p>
          <a:p>
            <a:pPr marL="337815" lvl="0" indent="-342900" defTabSz="147639">
              <a:spcBef>
                <a:spcPts val="600"/>
              </a:spcBef>
              <a:buClr>
                <a:srgbClr val="93A299"/>
              </a:buClr>
              <a:buSzPct val="100000"/>
              <a:buFont typeface="Arial" pitchFamily="34"/>
              <a:buChar char="•"/>
            </a:pPr>
            <a:r>
              <a:rPr lang="en-US" sz="2400" kern="1200" dirty="0">
                <a:latin typeface="Garamond" panose="02020404030301010803" pitchFamily="18" charset="0"/>
              </a:rPr>
              <a:t>Includes discrimination in the </a:t>
            </a:r>
            <a:r>
              <a:rPr lang="en-US" sz="2400" b="1" kern="1200" dirty="0">
                <a:latin typeface="Garamond" panose="02020404030301010803" pitchFamily="18" charset="0"/>
              </a:rPr>
              <a:t>selling</a:t>
            </a:r>
            <a:r>
              <a:rPr lang="en-US" sz="2400" kern="1200" dirty="0">
                <a:latin typeface="Garamond" panose="02020404030301010803" pitchFamily="18" charset="0"/>
              </a:rPr>
              <a:t>, </a:t>
            </a:r>
            <a:r>
              <a:rPr lang="en-US" sz="2400" b="1" kern="1200" dirty="0">
                <a:latin typeface="Garamond" panose="02020404030301010803" pitchFamily="18" charset="0"/>
              </a:rPr>
              <a:t>brokering</a:t>
            </a:r>
            <a:r>
              <a:rPr lang="en-US" sz="2400" kern="1200" dirty="0">
                <a:latin typeface="Garamond" panose="02020404030301010803" pitchFamily="18" charset="0"/>
              </a:rPr>
              <a:t>, </a:t>
            </a:r>
            <a:r>
              <a:rPr lang="en-US" sz="2400" b="1" kern="1200" dirty="0">
                <a:latin typeface="Garamond" panose="02020404030301010803" pitchFamily="18" charset="0"/>
              </a:rPr>
              <a:t>insuring</a:t>
            </a:r>
            <a:r>
              <a:rPr lang="en-US" sz="2400" kern="1200" dirty="0">
                <a:latin typeface="Garamond" panose="02020404030301010803" pitchFamily="18" charset="0"/>
              </a:rPr>
              <a:t>, or </a:t>
            </a:r>
            <a:r>
              <a:rPr lang="en-US" sz="2400" b="1" kern="1200" dirty="0">
                <a:latin typeface="Garamond" panose="02020404030301010803" pitchFamily="18" charset="0"/>
              </a:rPr>
              <a:t>appraising</a:t>
            </a:r>
            <a:r>
              <a:rPr lang="en-US" sz="2400" kern="1200" dirty="0">
                <a:latin typeface="Garamond" panose="02020404030301010803" pitchFamily="18" charset="0"/>
              </a:rPr>
              <a:t> of real property.</a:t>
            </a:r>
          </a:p>
          <a:p>
            <a:pPr marL="337815" lvl="0" indent="-342900" defTabSz="147639">
              <a:spcBef>
                <a:spcPts val="600"/>
              </a:spcBef>
              <a:buClr>
                <a:srgbClr val="93A299"/>
              </a:buClr>
              <a:buSzPct val="100000"/>
              <a:buFont typeface="Arial" pitchFamily="34"/>
              <a:buChar char="•"/>
            </a:pPr>
            <a:endParaRPr lang="en-US" sz="2400" kern="1200" dirty="0">
              <a:latin typeface="Cambria" panose="02040503050406030204" pitchFamily="18" charset="0"/>
            </a:endParaRPr>
          </a:p>
          <a:p>
            <a:pPr marL="865186" lvl="1" indent="3172" defTabSz="147639">
              <a:spcBef>
                <a:spcPts val="600"/>
              </a:spcBef>
              <a:buClr>
                <a:srgbClr val="CF543F"/>
              </a:buClr>
              <a:buSzPct val="100000"/>
              <a:buNone/>
            </a:pPr>
            <a:r>
              <a:rPr lang="en-US" i="1" kern="1200" dirty="0">
                <a:latin typeface="Cambria" panose="02040503050406030204" pitchFamily="18" charset="0"/>
              </a:rPr>
              <a:t>														24 CFR 100.120, 100.125</a:t>
            </a:r>
          </a:p>
          <a:p>
            <a:endParaRPr lang="en-US" sz="2000" dirty="0"/>
          </a:p>
        </p:txBody>
      </p:sp>
    </p:spTree>
    <p:extLst>
      <p:ext uri="{BB962C8B-B14F-4D97-AF65-F5344CB8AC3E}">
        <p14:creationId xmlns:p14="http://schemas.microsoft.com/office/powerpoint/2010/main" val="3941986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D4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6D473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53C0FF9-404E-470F-A459-B6A98D65D461}"/>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a:r>
              <a:rPr lang="en-US" sz="4900">
                <a:solidFill>
                  <a:srgbClr val="6D473D"/>
                </a:solidFill>
              </a:rPr>
              <a:t>DISCRIMINATION BASED ON DISABILITY</a:t>
            </a:r>
          </a:p>
        </p:txBody>
      </p:sp>
      <p:pic>
        <p:nvPicPr>
          <p:cNvPr id="3" name="Picture 2">
            <a:extLst>
              <a:ext uri="{FF2B5EF4-FFF2-40B4-BE49-F238E27FC236}">
                <a16:creationId xmlns:a16="http://schemas.microsoft.com/office/drawing/2014/main" id="{7743101B-194B-4FCE-9153-ACAA7AFDADF2}"/>
              </a:ext>
            </a:extLst>
          </p:cNvPr>
          <p:cNvPicPr>
            <a:picLocks noChangeAspect="1"/>
          </p:cNvPicPr>
          <p:nvPr/>
        </p:nvPicPr>
        <p:blipFill rotWithShape="1">
          <a:blip r:embed="rId2"/>
          <a:srcRect t="1797" r="1" b="1"/>
          <a:stretch/>
        </p:blipFill>
        <p:spPr>
          <a:xfrm>
            <a:off x="243840" y="256540"/>
            <a:ext cx="11704320" cy="3764276"/>
          </a:xfrm>
          <a:prstGeom prst="rect">
            <a:avLst/>
          </a:prstGeom>
        </p:spPr>
      </p:pic>
    </p:spTree>
    <p:extLst>
      <p:ext uri="{BB962C8B-B14F-4D97-AF65-F5344CB8AC3E}">
        <p14:creationId xmlns:p14="http://schemas.microsoft.com/office/powerpoint/2010/main" val="1311849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1418-EA44-45E7-A0FF-2169247CD49C}"/>
              </a:ext>
            </a:extLst>
          </p:cNvPr>
          <p:cNvSpPr>
            <a:spLocks noGrp="1"/>
          </p:cNvSpPr>
          <p:nvPr>
            <p:ph type="title"/>
          </p:nvPr>
        </p:nvSpPr>
        <p:spPr>
          <a:xfrm>
            <a:off x="838199" y="681038"/>
            <a:ext cx="10515600" cy="1189243"/>
          </a:xfrm>
        </p:spPr>
        <p:txBody>
          <a:bodyPr>
            <a:normAutofit fontScale="90000"/>
          </a:bodyPr>
          <a:lstStyle/>
          <a:p>
            <a:pPr algn="ctr"/>
            <a:r>
              <a:rPr lang="en" sz="4400" b="1" dirty="0">
                <a:latin typeface="Garamond" panose="02020404030301010803" pitchFamily="18" charset="0"/>
                <a:ea typeface="Georgia"/>
                <a:cs typeface="Georgia"/>
                <a:sym typeface="Georgia"/>
              </a:rPr>
              <a:t>THREE WAYS ONE CAN HAVE </a:t>
            </a:r>
            <a:br>
              <a:rPr lang="en" sz="4400" b="1" dirty="0">
                <a:latin typeface="Garamond" panose="02020404030301010803" pitchFamily="18" charset="0"/>
                <a:ea typeface="Georgia"/>
                <a:cs typeface="Georgia"/>
                <a:sym typeface="Georgia"/>
              </a:rPr>
            </a:br>
            <a:r>
              <a:rPr lang="en" sz="4400" b="1" dirty="0">
                <a:latin typeface="Garamond" panose="02020404030301010803" pitchFamily="18" charset="0"/>
                <a:ea typeface="Georgia"/>
                <a:cs typeface="Georgia"/>
                <a:sym typeface="Georgia"/>
              </a:rPr>
              <a:t>A DISABILITY</a:t>
            </a:r>
            <a:endParaRPr lang="en-US" dirty="0">
              <a:latin typeface="Garamond" panose="02020404030301010803" pitchFamily="18" charset="0"/>
            </a:endParaRPr>
          </a:p>
        </p:txBody>
      </p:sp>
      <p:sp>
        <p:nvSpPr>
          <p:cNvPr id="3" name="Content Placeholder 2">
            <a:extLst>
              <a:ext uri="{FF2B5EF4-FFF2-40B4-BE49-F238E27FC236}">
                <a16:creationId xmlns:a16="http://schemas.microsoft.com/office/drawing/2014/main" id="{C635898A-986D-4413-AD48-CCC5BAB22069}"/>
              </a:ext>
            </a:extLst>
          </p:cNvPr>
          <p:cNvSpPr>
            <a:spLocks noGrp="1"/>
          </p:cNvSpPr>
          <p:nvPr>
            <p:ph idx="1"/>
          </p:nvPr>
        </p:nvSpPr>
        <p:spPr>
          <a:xfrm>
            <a:off x="1710812" y="2074605"/>
            <a:ext cx="9642987" cy="4102357"/>
          </a:xfrm>
        </p:spPr>
        <p:txBody>
          <a:bodyPr/>
          <a:lstStyle/>
          <a:p>
            <a:pPr marL="342900" lvl="0" indent="-205740" rtl="0">
              <a:lnSpc>
                <a:spcPct val="90000"/>
              </a:lnSpc>
              <a:spcBef>
                <a:spcPts val="0"/>
              </a:spcBef>
              <a:buClr>
                <a:srgbClr val="6B7C72"/>
              </a:buClr>
              <a:buSzPct val="100000"/>
              <a:buFont typeface="Cambria"/>
              <a:buChar char="•"/>
            </a:pPr>
            <a:r>
              <a:rPr lang="en" sz="3600" dirty="0">
                <a:latin typeface="Garamond" panose="02020404030301010803" pitchFamily="18" charset="0"/>
                <a:ea typeface="Cambria"/>
                <a:cs typeface="Cambria"/>
                <a:sym typeface="Cambria"/>
              </a:rPr>
              <a:t>A physical or mental handicap that substantially limits one or more life activities, like walking, talking, breathing…</a:t>
            </a:r>
          </a:p>
          <a:p>
            <a:pPr marL="0" lvl="0" indent="0" rtl="0">
              <a:lnSpc>
                <a:spcPct val="90000"/>
              </a:lnSpc>
              <a:spcBef>
                <a:spcPts val="0"/>
              </a:spcBef>
              <a:buClr>
                <a:srgbClr val="6B7C72"/>
              </a:buClr>
              <a:buSzPct val="100000"/>
              <a:buNone/>
            </a:pPr>
            <a:endParaRPr lang="en" sz="3600" dirty="0">
              <a:latin typeface="Garamond" panose="02020404030301010803" pitchFamily="18" charset="0"/>
              <a:ea typeface="Cambria"/>
              <a:cs typeface="Cambria"/>
              <a:sym typeface="Cambria"/>
            </a:endParaRPr>
          </a:p>
          <a:p>
            <a:pPr marL="342900" lvl="0" indent="-205740" rtl="0">
              <a:lnSpc>
                <a:spcPct val="90000"/>
              </a:lnSpc>
              <a:spcBef>
                <a:spcPts val="592"/>
              </a:spcBef>
              <a:buClr>
                <a:srgbClr val="6B7C72"/>
              </a:buClr>
              <a:buSzPct val="100000"/>
              <a:buFont typeface="Cambria"/>
              <a:buChar char="•"/>
            </a:pPr>
            <a:r>
              <a:rPr lang="en" sz="3600" dirty="0">
                <a:latin typeface="Garamond" panose="02020404030301010803" pitchFamily="18" charset="0"/>
                <a:ea typeface="Cambria"/>
                <a:cs typeface="Cambria"/>
                <a:sym typeface="Cambria"/>
              </a:rPr>
              <a:t>Having a history of such an impairment.</a:t>
            </a:r>
          </a:p>
          <a:p>
            <a:pPr marL="0" lvl="0" indent="0" rtl="0">
              <a:lnSpc>
                <a:spcPct val="90000"/>
              </a:lnSpc>
              <a:spcBef>
                <a:spcPts val="592"/>
              </a:spcBef>
              <a:buClr>
                <a:srgbClr val="6B7C72"/>
              </a:buClr>
              <a:buSzPct val="100000"/>
              <a:buNone/>
            </a:pPr>
            <a:endParaRPr lang="en" sz="3600" dirty="0">
              <a:latin typeface="Garamond" panose="02020404030301010803" pitchFamily="18" charset="0"/>
              <a:ea typeface="Cambria"/>
              <a:cs typeface="Cambria"/>
              <a:sym typeface="Cambria"/>
            </a:endParaRPr>
          </a:p>
          <a:p>
            <a:pPr marL="342900" lvl="0" indent="-205740" rtl="0">
              <a:lnSpc>
                <a:spcPct val="90000"/>
              </a:lnSpc>
              <a:spcBef>
                <a:spcPts val="592"/>
              </a:spcBef>
              <a:buClr>
                <a:srgbClr val="6B7C72"/>
              </a:buClr>
              <a:buSzPct val="100000"/>
              <a:buFont typeface="Cambria"/>
              <a:buChar char="•"/>
            </a:pPr>
            <a:r>
              <a:rPr lang="en" sz="3600" dirty="0">
                <a:latin typeface="Garamond" panose="02020404030301010803" pitchFamily="18" charset="0"/>
                <a:ea typeface="Cambria"/>
                <a:cs typeface="Cambria"/>
                <a:sym typeface="Cambria"/>
              </a:rPr>
              <a:t>Being perceived as having such an impairment.</a:t>
            </a:r>
          </a:p>
          <a:p>
            <a:pPr marL="0" indent="0">
              <a:buNone/>
            </a:pPr>
            <a:endParaRPr lang="en-US" dirty="0"/>
          </a:p>
        </p:txBody>
      </p:sp>
    </p:spTree>
    <p:extLst>
      <p:ext uri="{BB962C8B-B14F-4D97-AF65-F5344CB8AC3E}">
        <p14:creationId xmlns:p14="http://schemas.microsoft.com/office/powerpoint/2010/main" val="1363940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250B4CC-8FD8-48B9-9FA2-1A5456351A6D}"/>
              </a:ext>
            </a:extLst>
          </p:cNvPr>
          <p:cNvPicPr>
            <a:picLocks noChangeAspect="1"/>
          </p:cNvPicPr>
          <p:nvPr/>
        </p:nvPicPr>
        <p:blipFill rotWithShape="1">
          <a:blip r:embed="rId2"/>
          <a:srcRect l="1594" r="27675" b="8640"/>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9BE864-BAEC-429C-86D0-47CF3498681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FAIR HOUSING: KNOW YOUR RIGHTS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093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04C4-0173-44C6-AF83-CE7A55247087}"/>
              </a:ext>
            </a:extLst>
          </p:cNvPr>
          <p:cNvSpPr>
            <a:spLocks noGrp="1"/>
          </p:cNvSpPr>
          <p:nvPr>
            <p:ph type="title"/>
          </p:nvPr>
        </p:nvSpPr>
        <p:spPr/>
        <p:txBody>
          <a:bodyPr/>
          <a:lstStyle/>
          <a:p>
            <a:pPr algn="ctr"/>
            <a:r>
              <a:rPr lang="en" sz="4400" b="1" dirty="0">
                <a:latin typeface="Garamond" panose="02020404030301010803" pitchFamily="18" charset="0"/>
                <a:ea typeface="Georgia"/>
                <a:cs typeface="Georgia"/>
                <a:sym typeface="Georgia"/>
              </a:rPr>
              <a:t>ILLEGAL INQUIRIES</a:t>
            </a:r>
            <a:endParaRPr lang="en-US" dirty="0">
              <a:latin typeface="Garamond" panose="02020404030301010803" pitchFamily="18" charset="0"/>
            </a:endParaRPr>
          </a:p>
        </p:txBody>
      </p:sp>
      <p:sp>
        <p:nvSpPr>
          <p:cNvPr id="4" name="Shape 153">
            <a:extLst>
              <a:ext uri="{FF2B5EF4-FFF2-40B4-BE49-F238E27FC236}">
                <a16:creationId xmlns:a16="http://schemas.microsoft.com/office/drawing/2014/main" id="{4617AD5D-84F8-4A84-A580-1D68A9907E4F}"/>
              </a:ext>
            </a:extLst>
          </p:cNvPr>
          <p:cNvSpPr txBox="1">
            <a:spLocks noGrp="1"/>
          </p:cNvSpPr>
          <p:nvPr>
            <p:ph idx="1"/>
          </p:nvPr>
        </p:nvSpPr>
        <p:spPr>
          <a:xfrm>
            <a:off x="1347018" y="1825625"/>
            <a:ext cx="10006781" cy="4351338"/>
          </a:xfrm>
          <a:prstGeom prst="rect">
            <a:avLst/>
          </a:prstGeom>
          <a:noFill/>
          <a:ln>
            <a:noFill/>
          </a:ln>
        </p:spPr>
        <p:txBody>
          <a:bodyPr lIns="91425" tIns="91425" rIns="91425" bIns="91425" anchor="t" anchorCtr="0">
            <a:noAutofit/>
          </a:bodyPr>
          <a:lstStyle/>
          <a:p>
            <a:pPr marL="457200" lvl="0" indent="0" rtl="0">
              <a:lnSpc>
                <a:spcPct val="80000"/>
              </a:lnSpc>
              <a:spcBef>
                <a:spcPts val="0"/>
              </a:spcBef>
              <a:buNone/>
            </a:pPr>
            <a:r>
              <a:rPr lang="en" dirty="0">
                <a:latin typeface="Garamond" panose="02020404030301010803" pitchFamily="18" charset="0"/>
                <a:ea typeface="Cambria"/>
                <a:cs typeface="Cambria"/>
                <a:sym typeface="Cambria"/>
              </a:rPr>
              <a:t>It is illegal to ask about the nature or severity of a disability.</a:t>
            </a:r>
          </a:p>
          <a:p>
            <a:pPr marL="457200" lvl="0" indent="0" rtl="0">
              <a:lnSpc>
                <a:spcPct val="80000"/>
              </a:lnSpc>
              <a:spcBef>
                <a:spcPts val="400"/>
              </a:spcBef>
              <a:buNone/>
            </a:pPr>
            <a:r>
              <a:rPr lang="en" dirty="0">
                <a:latin typeface="Garamond" panose="02020404030301010803" pitchFamily="18" charset="0"/>
                <a:ea typeface="Cambria"/>
                <a:cs typeface="Cambria"/>
                <a:sym typeface="Cambria"/>
              </a:rPr>
              <a:t>However, you can ask:</a:t>
            </a:r>
          </a:p>
          <a:p>
            <a:pPr marL="457200" lvl="0" indent="0" rtl="0">
              <a:lnSpc>
                <a:spcPct val="80000"/>
              </a:lnSpc>
              <a:spcBef>
                <a:spcPts val="400"/>
              </a:spcBef>
              <a:buNone/>
            </a:pPr>
            <a:endParaRPr lang="en" dirty="0">
              <a:latin typeface="Garamond" panose="02020404030301010803" pitchFamily="18" charset="0"/>
              <a:ea typeface="Cambria"/>
              <a:cs typeface="Cambria"/>
              <a:sym typeface="Cambria"/>
            </a:endParaRPr>
          </a:p>
          <a:p>
            <a:pPr marL="1001395" lvl="3" indent="-405523" rtl="0">
              <a:lnSpc>
                <a:spcPct val="80000"/>
              </a:lnSpc>
              <a:spcBef>
                <a:spcPts val="400"/>
              </a:spcBef>
              <a:buClr>
                <a:srgbClr val="6B7C72"/>
              </a:buClr>
              <a:buSzPct val="100000"/>
              <a:buFont typeface="Cambria"/>
              <a:buChar char="•"/>
            </a:pPr>
            <a:r>
              <a:rPr lang="en" sz="2800" dirty="0">
                <a:latin typeface="Garamond" panose="02020404030301010803" pitchFamily="18" charset="0"/>
                <a:ea typeface="Cambria"/>
                <a:cs typeface="Cambria"/>
                <a:sym typeface="Cambria"/>
              </a:rPr>
              <a:t>Questions related to eligibility if being disabled is a requirement for eligibility.</a:t>
            </a:r>
          </a:p>
          <a:p>
            <a:pPr marL="1001395" lvl="3" indent="-405523" rtl="0">
              <a:lnSpc>
                <a:spcPct val="80000"/>
              </a:lnSpc>
              <a:spcBef>
                <a:spcPts val="400"/>
              </a:spcBef>
              <a:buClr>
                <a:srgbClr val="6B7C72"/>
              </a:buClr>
              <a:buSzPct val="100000"/>
              <a:buFont typeface="Cambria"/>
              <a:buChar char="•"/>
            </a:pPr>
            <a:r>
              <a:rPr lang="en" sz="2800" dirty="0">
                <a:latin typeface="Garamond" panose="02020404030301010803" pitchFamily="18" charset="0"/>
                <a:ea typeface="Cambria"/>
                <a:cs typeface="Cambria"/>
                <a:sym typeface="Cambria"/>
              </a:rPr>
              <a:t>Where disability is necessary for a preference or priority for accessible units.</a:t>
            </a:r>
          </a:p>
          <a:p>
            <a:pPr marL="1001395" lvl="3" indent="-405523" rtl="0">
              <a:lnSpc>
                <a:spcPct val="80000"/>
              </a:lnSpc>
              <a:spcBef>
                <a:spcPts val="400"/>
              </a:spcBef>
              <a:buClr>
                <a:srgbClr val="6B7C72"/>
              </a:buClr>
              <a:buSzPct val="100000"/>
              <a:buFont typeface="Cambria"/>
              <a:buChar char="•"/>
            </a:pPr>
            <a:r>
              <a:rPr lang="en" sz="2800" dirty="0">
                <a:latin typeface="Garamond" panose="02020404030301010803" pitchFamily="18" charset="0"/>
                <a:ea typeface="Cambria"/>
                <a:cs typeface="Cambria"/>
                <a:sym typeface="Cambria"/>
              </a:rPr>
              <a:t>Whether person has been convicted of distribution or manufacture of controlled substance.</a:t>
            </a:r>
          </a:p>
          <a:p>
            <a:pPr marL="1001395" lvl="3" indent="-405523" rtl="0">
              <a:lnSpc>
                <a:spcPct val="80000"/>
              </a:lnSpc>
              <a:spcBef>
                <a:spcPts val="400"/>
              </a:spcBef>
              <a:buClr>
                <a:srgbClr val="6B7C72"/>
              </a:buClr>
              <a:buSzPct val="100000"/>
              <a:buFont typeface="Cambria"/>
              <a:buChar char="•"/>
            </a:pPr>
            <a:r>
              <a:rPr lang="en" sz="2800" dirty="0">
                <a:latin typeface="Garamond" panose="02020404030301010803" pitchFamily="18" charset="0"/>
                <a:ea typeface="Cambria"/>
                <a:cs typeface="Cambria"/>
                <a:sym typeface="Cambria"/>
              </a:rPr>
              <a:t>Whether person is a current illegal user of controlled drugs.</a:t>
            </a:r>
          </a:p>
          <a:p>
            <a:pPr marL="457200" lvl="0" indent="0" rtl="0">
              <a:lnSpc>
                <a:spcPct val="80000"/>
              </a:lnSpc>
              <a:spcBef>
                <a:spcPts val="400"/>
              </a:spcBef>
              <a:buNone/>
            </a:pPr>
            <a:endParaRPr lang="en" sz="2200" dirty="0">
              <a:solidFill>
                <a:srgbClr val="6B7C72"/>
              </a:solidFill>
              <a:latin typeface="Cambria"/>
              <a:ea typeface="Cambria"/>
              <a:cs typeface="Cambria"/>
              <a:sym typeface="Cambria"/>
            </a:endParaRPr>
          </a:p>
        </p:txBody>
      </p:sp>
    </p:spTree>
    <p:extLst>
      <p:ext uri="{BB962C8B-B14F-4D97-AF65-F5344CB8AC3E}">
        <p14:creationId xmlns:p14="http://schemas.microsoft.com/office/powerpoint/2010/main" val="610224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395D-A3D4-41DF-ACE0-0F50AA7D8870}"/>
              </a:ext>
            </a:extLst>
          </p:cNvPr>
          <p:cNvSpPr>
            <a:spLocks noGrp="1"/>
          </p:cNvSpPr>
          <p:nvPr>
            <p:ph type="title"/>
          </p:nvPr>
        </p:nvSpPr>
        <p:spPr/>
        <p:txBody>
          <a:bodyPr/>
          <a:lstStyle/>
          <a:p>
            <a:pPr algn="ctr"/>
            <a:r>
              <a:rPr lang="en" sz="4400" b="1" dirty="0">
                <a:latin typeface="Garamond" panose="02020404030301010803" pitchFamily="18" charset="0"/>
                <a:ea typeface="Georgia"/>
                <a:cs typeface="Georgia"/>
                <a:sym typeface="Georgia"/>
              </a:rPr>
              <a:t>REASONABLE ACCOMMODATIONS</a:t>
            </a:r>
            <a:endParaRPr lang="en-US" dirty="0"/>
          </a:p>
        </p:txBody>
      </p:sp>
      <p:sp>
        <p:nvSpPr>
          <p:cNvPr id="3" name="Content Placeholder 2">
            <a:extLst>
              <a:ext uri="{FF2B5EF4-FFF2-40B4-BE49-F238E27FC236}">
                <a16:creationId xmlns:a16="http://schemas.microsoft.com/office/drawing/2014/main" id="{D2CF65FE-3AB8-43AD-B111-A4152554B374}"/>
              </a:ext>
            </a:extLst>
          </p:cNvPr>
          <p:cNvSpPr>
            <a:spLocks noGrp="1"/>
          </p:cNvSpPr>
          <p:nvPr>
            <p:ph sz="half" idx="1"/>
          </p:nvPr>
        </p:nvSpPr>
        <p:spPr/>
        <p:txBody>
          <a:bodyPr/>
          <a:lstStyle/>
          <a:p>
            <a:pPr marL="342900" lvl="0" indent="-190500" rtl="0">
              <a:lnSpc>
                <a:spcPct val="115000"/>
              </a:lnSpc>
              <a:spcBef>
                <a:spcPts val="0"/>
              </a:spcBef>
              <a:buClr>
                <a:srgbClr val="6B7C72"/>
              </a:buClr>
              <a:buSzPct val="100000"/>
              <a:buFont typeface="Cambria"/>
              <a:buChar char="•"/>
            </a:pPr>
            <a:r>
              <a:rPr lang="en" sz="2800" dirty="0">
                <a:latin typeface="Garamond" panose="02020404030301010803" pitchFamily="18" charset="0"/>
                <a:ea typeface="Cambria"/>
                <a:cs typeface="Cambria"/>
                <a:sym typeface="Cambria"/>
              </a:rPr>
              <a:t>A change in rule, policy, or procedure necessary to allow a person with a disability to fully utilize their housing.</a:t>
            </a:r>
          </a:p>
          <a:p>
            <a:pPr marL="342900" lvl="0" indent="-190500" rtl="0">
              <a:lnSpc>
                <a:spcPct val="115000"/>
              </a:lnSpc>
              <a:spcBef>
                <a:spcPts val="600"/>
              </a:spcBef>
              <a:buClr>
                <a:srgbClr val="000000"/>
              </a:buClr>
              <a:buSzPct val="100000"/>
              <a:buChar char="•"/>
            </a:pPr>
            <a:r>
              <a:rPr lang="en" sz="2800" dirty="0">
                <a:latin typeface="Garamond" panose="02020404030301010803" pitchFamily="18" charset="0"/>
                <a:ea typeface="Cambria"/>
                <a:cs typeface="Cambria"/>
                <a:sym typeface="Cambria"/>
              </a:rPr>
              <a:t>The housing provider is required to pay for this change, although there may be no actual cost.</a:t>
            </a:r>
            <a:r>
              <a:rPr lang="en" sz="2800" dirty="0">
                <a:latin typeface="Garamond" panose="02020404030301010803" pitchFamily="18" charset="0"/>
              </a:rPr>
              <a:t> </a:t>
            </a:r>
          </a:p>
          <a:p>
            <a:endParaRPr lang="en-US" dirty="0"/>
          </a:p>
        </p:txBody>
      </p:sp>
      <p:sp>
        <p:nvSpPr>
          <p:cNvPr id="4" name="Content Placeholder 3">
            <a:extLst>
              <a:ext uri="{FF2B5EF4-FFF2-40B4-BE49-F238E27FC236}">
                <a16:creationId xmlns:a16="http://schemas.microsoft.com/office/drawing/2014/main" id="{476502A3-E520-4D3D-91C8-E0EAA8BDA73F}"/>
              </a:ext>
            </a:extLst>
          </p:cNvPr>
          <p:cNvSpPr>
            <a:spLocks noGrp="1"/>
          </p:cNvSpPr>
          <p:nvPr>
            <p:ph sz="half" idx="2"/>
          </p:nvPr>
        </p:nvSpPr>
        <p:spPr/>
        <p:txBody>
          <a:bodyPr/>
          <a:lstStyle/>
          <a:p>
            <a:pPr marL="381000" lvl="1" indent="0">
              <a:lnSpc>
                <a:spcPct val="115000"/>
              </a:lnSpc>
              <a:spcBef>
                <a:spcPts val="600"/>
              </a:spcBef>
              <a:buClr>
                <a:srgbClr val="000000"/>
              </a:buClr>
              <a:buSzPct val="100000"/>
              <a:buNone/>
            </a:pPr>
            <a:endParaRPr lang="en" dirty="0">
              <a:latin typeface="Cambria" panose="02040503050406030204" pitchFamily="18" charset="0"/>
            </a:endParaRPr>
          </a:p>
          <a:p>
            <a:pPr marL="381000" lvl="1" indent="0">
              <a:lnSpc>
                <a:spcPct val="115000"/>
              </a:lnSpc>
              <a:spcBef>
                <a:spcPts val="600"/>
              </a:spcBef>
              <a:buClr>
                <a:srgbClr val="000000"/>
              </a:buClr>
              <a:buSzPct val="100000"/>
              <a:buNone/>
            </a:pPr>
            <a:r>
              <a:rPr lang="en" sz="2800" dirty="0"/>
              <a:t>Examples include:  </a:t>
            </a:r>
          </a:p>
          <a:p>
            <a:pPr marL="609600" lvl="1">
              <a:lnSpc>
                <a:spcPct val="115000"/>
              </a:lnSpc>
              <a:spcBef>
                <a:spcPts val="600"/>
              </a:spcBef>
              <a:buClr>
                <a:srgbClr val="000000"/>
              </a:buClr>
              <a:buSzPct val="100000"/>
            </a:pPr>
            <a:r>
              <a:rPr lang="en" sz="2800" dirty="0"/>
              <a:t>Change in due date of rent</a:t>
            </a:r>
          </a:p>
          <a:p>
            <a:pPr marL="609600" lvl="1">
              <a:lnSpc>
                <a:spcPct val="115000"/>
              </a:lnSpc>
              <a:spcBef>
                <a:spcPts val="600"/>
              </a:spcBef>
              <a:buClr>
                <a:srgbClr val="000000"/>
              </a:buClr>
              <a:buSzPct val="100000"/>
            </a:pPr>
            <a:r>
              <a:rPr lang="en" sz="2800" dirty="0"/>
              <a:t>Allowing a live-in aide</a:t>
            </a:r>
          </a:p>
          <a:p>
            <a:pPr marL="0" indent="0">
              <a:buNone/>
            </a:pPr>
            <a:endParaRPr lang="en-US" dirty="0"/>
          </a:p>
        </p:txBody>
      </p:sp>
    </p:spTree>
    <p:extLst>
      <p:ext uri="{BB962C8B-B14F-4D97-AF65-F5344CB8AC3E}">
        <p14:creationId xmlns:p14="http://schemas.microsoft.com/office/powerpoint/2010/main" val="3135431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EA6CB-7A23-4EA8-B82C-AC3E02ED201C}"/>
              </a:ext>
            </a:extLst>
          </p:cNvPr>
          <p:cNvSpPr>
            <a:spLocks noGrp="1"/>
          </p:cNvSpPr>
          <p:nvPr>
            <p:ph type="title"/>
          </p:nvPr>
        </p:nvSpPr>
        <p:spPr/>
        <p:txBody>
          <a:bodyPr>
            <a:normAutofit/>
          </a:bodyPr>
          <a:lstStyle/>
          <a:p>
            <a:pPr lvl="0" algn="ctr">
              <a:spcBef>
                <a:spcPts val="0"/>
              </a:spcBef>
            </a:pPr>
            <a:r>
              <a:rPr lang="en" sz="4000" b="1" dirty="0">
                <a:latin typeface="Garamond" panose="02020404030301010803" pitchFamily="18" charset="0"/>
                <a:ea typeface="Georgia"/>
                <a:cs typeface="Georgia"/>
                <a:sym typeface="Georgia"/>
              </a:rPr>
              <a:t>WHEN DO ACCOMMODATIONS HAVE TO BE MADE? </a:t>
            </a:r>
            <a:endParaRPr lang="en-US" sz="4000" dirty="0">
              <a:latin typeface="Garamond" panose="02020404030301010803" pitchFamily="18" charset="0"/>
            </a:endParaRPr>
          </a:p>
        </p:txBody>
      </p:sp>
      <p:sp>
        <p:nvSpPr>
          <p:cNvPr id="3" name="Content Placeholder 2">
            <a:extLst>
              <a:ext uri="{FF2B5EF4-FFF2-40B4-BE49-F238E27FC236}">
                <a16:creationId xmlns:a16="http://schemas.microsoft.com/office/drawing/2014/main" id="{251CFC34-FFBD-496C-9BD9-8326955841CA}"/>
              </a:ext>
            </a:extLst>
          </p:cNvPr>
          <p:cNvSpPr>
            <a:spLocks noGrp="1"/>
          </p:cNvSpPr>
          <p:nvPr>
            <p:ph idx="1"/>
          </p:nvPr>
        </p:nvSpPr>
        <p:spPr/>
        <p:txBody>
          <a:bodyPr>
            <a:normAutofit/>
          </a:bodyPr>
          <a:lstStyle/>
          <a:p>
            <a:pPr marL="544195" lvl="2" indent="-405523">
              <a:lnSpc>
                <a:spcPct val="80000"/>
              </a:lnSpc>
              <a:spcBef>
                <a:spcPts val="400"/>
              </a:spcBef>
              <a:buClr>
                <a:srgbClr val="6B7C72"/>
              </a:buClr>
              <a:buSzPct val="100000"/>
              <a:buFont typeface="Cambria"/>
              <a:buChar char="•"/>
              <a:defRPr/>
            </a:pPr>
            <a:endParaRPr lang="en" sz="3200" dirty="0">
              <a:latin typeface="Cambria"/>
              <a:ea typeface="Cambria"/>
              <a:cs typeface="Cambria"/>
              <a:sym typeface="Cambria"/>
            </a:endParaRPr>
          </a:p>
          <a:p>
            <a:pPr marL="544195" lvl="2" indent="-405523">
              <a:lnSpc>
                <a:spcPct val="80000"/>
              </a:lnSpc>
              <a:spcBef>
                <a:spcPts val="400"/>
              </a:spcBef>
              <a:buClr>
                <a:srgbClr val="6B7C72"/>
              </a:buClr>
              <a:buSzPct val="100000"/>
              <a:buFont typeface="Cambria"/>
              <a:buChar char="•"/>
              <a:defRPr/>
            </a:pPr>
            <a:r>
              <a:rPr lang="en" sz="3200" dirty="0">
                <a:latin typeface="Garamond" panose="02020404030301010803" pitchFamily="18" charset="0"/>
                <a:ea typeface="Cambria"/>
                <a:cs typeface="Cambria"/>
                <a:sym typeface="Cambria"/>
              </a:rPr>
              <a:t>The requested accommodation(s) must be made if it is reasonable.</a:t>
            </a:r>
          </a:p>
          <a:p>
            <a:pPr marL="138672" lvl="2" indent="0">
              <a:lnSpc>
                <a:spcPct val="80000"/>
              </a:lnSpc>
              <a:spcBef>
                <a:spcPts val="400"/>
              </a:spcBef>
              <a:buClr>
                <a:srgbClr val="6B7C72"/>
              </a:buClr>
              <a:buSzPct val="100000"/>
              <a:buNone/>
              <a:defRPr/>
            </a:pPr>
            <a:endParaRPr lang="en" sz="1100" dirty="0">
              <a:latin typeface="Garamond" panose="02020404030301010803" pitchFamily="18" charset="0"/>
              <a:ea typeface="Cambria"/>
              <a:cs typeface="Cambria"/>
              <a:sym typeface="Cambria"/>
            </a:endParaRPr>
          </a:p>
          <a:p>
            <a:pPr marL="544195" lvl="2" indent="-405523">
              <a:lnSpc>
                <a:spcPct val="80000"/>
              </a:lnSpc>
              <a:spcBef>
                <a:spcPts val="400"/>
              </a:spcBef>
              <a:buClr>
                <a:srgbClr val="6B7C72"/>
              </a:buClr>
              <a:buSzPct val="100000"/>
              <a:buFont typeface="Cambria"/>
              <a:buChar char="•"/>
              <a:defRPr/>
            </a:pPr>
            <a:r>
              <a:rPr lang="en" sz="3200" dirty="0">
                <a:latin typeface="Garamond" panose="02020404030301010803" pitchFamily="18" charset="0"/>
                <a:ea typeface="Cambria"/>
                <a:cs typeface="Cambria"/>
                <a:sym typeface="Cambria"/>
              </a:rPr>
              <a:t>The requested accommodation(s) must be acted upon within a reasonable time, because delay may amount to a denial of the accommodation.</a:t>
            </a:r>
          </a:p>
          <a:p>
            <a:pPr marL="138672" lvl="2" indent="0">
              <a:lnSpc>
                <a:spcPct val="80000"/>
              </a:lnSpc>
              <a:spcBef>
                <a:spcPts val="400"/>
              </a:spcBef>
              <a:buClr>
                <a:srgbClr val="6B7C72"/>
              </a:buClr>
              <a:buSzPct val="100000"/>
              <a:buNone/>
              <a:defRPr/>
            </a:pPr>
            <a:endParaRPr lang="en" sz="1000" dirty="0">
              <a:latin typeface="Garamond" panose="02020404030301010803" pitchFamily="18" charset="0"/>
              <a:ea typeface="Cambria"/>
              <a:cs typeface="Cambria"/>
              <a:sym typeface="Cambria"/>
            </a:endParaRPr>
          </a:p>
          <a:p>
            <a:pPr marL="544195" lvl="2" indent="-405523">
              <a:lnSpc>
                <a:spcPct val="80000"/>
              </a:lnSpc>
              <a:spcBef>
                <a:spcPts val="400"/>
              </a:spcBef>
              <a:buClr>
                <a:srgbClr val="6B7C72"/>
              </a:buClr>
              <a:buSzPct val="100000"/>
              <a:buFont typeface="Cambria"/>
              <a:buChar char="•"/>
              <a:defRPr/>
            </a:pPr>
            <a:r>
              <a:rPr lang="en" sz="3200" dirty="0">
                <a:latin typeface="Garamond" panose="02020404030301010803" pitchFamily="18" charset="0"/>
                <a:ea typeface="Cambria"/>
                <a:cs typeface="Cambria"/>
                <a:sym typeface="Cambria"/>
              </a:rPr>
              <a:t>There must be a connection between the reasonable accommodation and the disability.</a:t>
            </a:r>
          </a:p>
          <a:p>
            <a:endParaRPr lang="en-US" dirty="0"/>
          </a:p>
        </p:txBody>
      </p:sp>
    </p:spTree>
    <p:extLst>
      <p:ext uri="{BB962C8B-B14F-4D97-AF65-F5344CB8AC3E}">
        <p14:creationId xmlns:p14="http://schemas.microsoft.com/office/powerpoint/2010/main" val="4010178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F900-F6E8-4AC1-9E0A-8559B4908566}"/>
              </a:ext>
            </a:extLst>
          </p:cNvPr>
          <p:cNvSpPr>
            <a:spLocks noGrp="1"/>
          </p:cNvSpPr>
          <p:nvPr>
            <p:ph type="title"/>
          </p:nvPr>
        </p:nvSpPr>
        <p:spPr/>
        <p:txBody>
          <a:bodyPr>
            <a:normAutofit/>
          </a:bodyPr>
          <a:lstStyle/>
          <a:p>
            <a:pPr algn="ctr"/>
            <a:r>
              <a:rPr lang="en" sz="4000" b="1" dirty="0">
                <a:latin typeface="Garamond" panose="02020404030301010803" pitchFamily="18" charset="0"/>
                <a:ea typeface="Georgia"/>
                <a:cs typeface="Georgia"/>
                <a:sym typeface="Georgia"/>
              </a:rPr>
              <a:t>TYPICAL REASONABLE ACCOMMODATIONS</a:t>
            </a:r>
            <a:endParaRPr lang="en-US" sz="4000" dirty="0">
              <a:latin typeface="Garamond" panose="02020404030301010803" pitchFamily="18" charset="0"/>
            </a:endParaRPr>
          </a:p>
        </p:txBody>
      </p:sp>
      <p:sp>
        <p:nvSpPr>
          <p:cNvPr id="3" name="Content Placeholder 2">
            <a:extLst>
              <a:ext uri="{FF2B5EF4-FFF2-40B4-BE49-F238E27FC236}">
                <a16:creationId xmlns:a16="http://schemas.microsoft.com/office/drawing/2014/main" id="{FC8C2AA3-C574-4FD4-8937-F12D2DF579E5}"/>
              </a:ext>
            </a:extLst>
          </p:cNvPr>
          <p:cNvSpPr>
            <a:spLocks noGrp="1"/>
          </p:cNvSpPr>
          <p:nvPr>
            <p:ph idx="1"/>
          </p:nvPr>
        </p:nvSpPr>
        <p:spPr/>
        <p:txBody>
          <a:bodyPr/>
          <a:lstStyle/>
          <a:p>
            <a:pPr marL="319087" lvl="0" indent="-320992" rtl="0">
              <a:lnSpc>
                <a:spcPct val="80000"/>
              </a:lnSpc>
              <a:spcBef>
                <a:spcPts val="0"/>
              </a:spcBef>
              <a:buClr>
                <a:srgbClr val="6B7C72"/>
              </a:buClr>
              <a:buSzPct val="100000"/>
              <a:buFont typeface="Cambria"/>
              <a:buChar char="•"/>
            </a:pPr>
            <a:endParaRPr lang="en" sz="2800" dirty="0">
              <a:ea typeface="Cambria"/>
              <a:cs typeface="Cambria"/>
              <a:sym typeface="Cambria"/>
            </a:endParaRPr>
          </a:p>
          <a:p>
            <a:pPr marL="319087" lvl="0" indent="-320992" rtl="0">
              <a:lnSpc>
                <a:spcPct val="80000"/>
              </a:lnSpc>
              <a:spcBef>
                <a:spcPts val="0"/>
              </a:spcBef>
              <a:buClr>
                <a:srgbClr val="6B7C72"/>
              </a:buClr>
              <a:buSzPct val="100000"/>
              <a:buFont typeface="Cambria"/>
              <a:buChar char="•"/>
            </a:pPr>
            <a:r>
              <a:rPr lang="en" sz="2800" dirty="0">
                <a:ea typeface="Cambria"/>
                <a:cs typeface="Cambria"/>
                <a:sym typeface="Cambria"/>
              </a:rPr>
              <a:t>Handicap parking space (even though it may involve some structural changes such as a curb ramp or repaving). </a:t>
            </a:r>
          </a:p>
          <a:p>
            <a:pPr marL="0" lvl="0" indent="0" rtl="0">
              <a:lnSpc>
                <a:spcPct val="80000"/>
              </a:lnSpc>
              <a:spcBef>
                <a:spcPts val="0"/>
              </a:spcBef>
              <a:buClr>
                <a:srgbClr val="6B7C72"/>
              </a:buClr>
              <a:buSzPct val="100000"/>
              <a:buNone/>
            </a:pPr>
            <a:endParaRPr lang="en" sz="1000" dirty="0">
              <a:ea typeface="Cambria"/>
              <a:cs typeface="Cambria"/>
              <a:sym typeface="Cambria"/>
            </a:endParaRPr>
          </a:p>
          <a:p>
            <a:pPr marL="319087" lvl="0" indent="-320992" rtl="0">
              <a:lnSpc>
                <a:spcPct val="80000"/>
              </a:lnSpc>
              <a:spcBef>
                <a:spcPts val="434"/>
              </a:spcBef>
              <a:buClr>
                <a:srgbClr val="6B7C72"/>
              </a:buClr>
              <a:buSzPct val="100000"/>
              <a:buFont typeface="Cambria"/>
              <a:buChar char="•"/>
            </a:pPr>
            <a:r>
              <a:rPr lang="en" sz="2800" dirty="0">
                <a:ea typeface="Cambria"/>
                <a:cs typeface="Cambria"/>
                <a:sym typeface="Cambria"/>
              </a:rPr>
              <a:t>Service/assistive animal. </a:t>
            </a:r>
          </a:p>
          <a:p>
            <a:pPr marL="0" lvl="0" indent="0" rtl="0">
              <a:lnSpc>
                <a:spcPct val="80000"/>
              </a:lnSpc>
              <a:spcBef>
                <a:spcPts val="434"/>
              </a:spcBef>
              <a:buClr>
                <a:srgbClr val="6B7C72"/>
              </a:buClr>
              <a:buSzPct val="100000"/>
              <a:buNone/>
            </a:pPr>
            <a:endParaRPr lang="en" sz="1000" dirty="0">
              <a:ea typeface="Cambria"/>
              <a:cs typeface="Cambria"/>
              <a:sym typeface="Cambria"/>
            </a:endParaRPr>
          </a:p>
          <a:p>
            <a:pPr marL="319087" lvl="0" indent="-320992" rtl="0">
              <a:lnSpc>
                <a:spcPct val="80000"/>
              </a:lnSpc>
              <a:spcBef>
                <a:spcPts val="434"/>
              </a:spcBef>
              <a:buClr>
                <a:srgbClr val="6B7C72"/>
              </a:buClr>
              <a:buSzPct val="100000"/>
              <a:buFont typeface="Cambria"/>
              <a:buChar char="•"/>
            </a:pPr>
            <a:r>
              <a:rPr lang="en" sz="2800" dirty="0">
                <a:ea typeface="Cambria"/>
                <a:cs typeface="Cambria"/>
                <a:sym typeface="Cambria"/>
              </a:rPr>
              <a:t>Transfer to ground floor unit.</a:t>
            </a:r>
          </a:p>
          <a:p>
            <a:pPr marL="0" lvl="0" indent="0" rtl="0">
              <a:lnSpc>
                <a:spcPct val="80000"/>
              </a:lnSpc>
              <a:spcBef>
                <a:spcPts val="434"/>
              </a:spcBef>
              <a:buClr>
                <a:srgbClr val="6B7C72"/>
              </a:buClr>
              <a:buSzPct val="100000"/>
              <a:buNone/>
            </a:pPr>
            <a:endParaRPr lang="en" sz="1000" dirty="0">
              <a:ea typeface="Cambria"/>
              <a:cs typeface="Cambria"/>
              <a:sym typeface="Cambria"/>
            </a:endParaRPr>
          </a:p>
          <a:p>
            <a:pPr marL="319087" lvl="0" indent="-320992" rtl="0">
              <a:lnSpc>
                <a:spcPct val="80000"/>
              </a:lnSpc>
              <a:spcBef>
                <a:spcPts val="434"/>
              </a:spcBef>
              <a:buClr>
                <a:srgbClr val="6B7C72"/>
              </a:buClr>
              <a:buSzPct val="100000"/>
              <a:buFont typeface="Cambria"/>
              <a:buChar char="•"/>
            </a:pPr>
            <a:r>
              <a:rPr lang="en" sz="2800" dirty="0">
                <a:ea typeface="Cambria"/>
                <a:cs typeface="Cambria"/>
                <a:sym typeface="Cambria"/>
              </a:rPr>
              <a:t>Late rent payment because disability income arrives after first of month or grace period.</a:t>
            </a:r>
          </a:p>
          <a:p>
            <a:pPr marL="0" lvl="0" indent="0" rtl="0">
              <a:lnSpc>
                <a:spcPct val="80000"/>
              </a:lnSpc>
              <a:spcBef>
                <a:spcPts val="434"/>
              </a:spcBef>
              <a:buClr>
                <a:srgbClr val="6B7C72"/>
              </a:buClr>
              <a:buSzPct val="100000"/>
              <a:buNone/>
            </a:pPr>
            <a:endParaRPr lang="en" sz="1000" dirty="0">
              <a:ea typeface="Cambria"/>
              <a:cs typeface="Cambria"/>
              <a:sym typeface="Cambria"/>
            </a:endParaRPr>
          </a:p>
          <a:p>
            <a:pPr marL="319087" lvl="0" indent="-320992" rtl="0">
              <a:lnSpc>
                <a:spcPct val="80000"/>
              </a:lnSpc>
              <a:spcBef>
                <a:spcPts val="434"/>
              </a:spcBef>
              <a:buClr>
                <a:srgbClr val="6B7C72"/>
              </a:buClr>
              <a:buSzPct val="100000"/>
              <a:buFont typeface="Cambria"/>
              <a:buChar char="•"/>
            </a:pPr>
            <a:r>
              <a:rPr lang="en" sz="2800" dirty="0">
                <a:ea typeface="Cambria"/>
                <a:cs typeface="Cambria"/>
                <a:sym typeface="Cambria"/>
              </a:rPr>
              <a:t>Removal of carpet because of asthma or respiratory condition.</a:t>
            </a:r>
          </a:p>
          <a:p>
            <a:endParaRPr lang="en-US" dirty="0"/>
          </a:p>
        </p:txBody>
      </p:sp>
    </p:spTree>
    <p:extLst>
      <p:ext uri="{BB962C8B-B14F-4D97-AF65-F5344CB8AC3E}">
        <p14:creationId xmlns:p14="http://schemas.microsoft.com/office/powerpoint/2010/main" val="2969455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A8067-DB16-4100-A281-57DDC8DA7752}"/>
              </a:ext>
            </a:extLst>
          </p:cNvPr>
          <p:cNvSpPr>
            <a:spLocks noGrp="1"/>
          </p:cNvSpPr>
          <p:nvPr>
            <p:ph type="title"/>
          </p:nvPr>
        </p:nvSpPr>
        <p:spPr>
          <a:xfrm>
            <a:off x="838200" y="500062"/>
            <a:ext cx="10515600" cy="1325563"/>
          </a:xfrm>
        </p:spPr>
        <p:txBody>
          <a:bodyPr>
            <a:normAutofit/>
          </a:bodyPr>
          <a:lstStyle/>
          <a:p>
            <a:pPr algn="ctr"/>
            <a:r>
              <a:rPr lang="en-US" sz="4400" cap="all" dirty="0">
                <a:solidFill>
                  <a:srgbClr val="564B3C"/>
                </a:solidFill>
              </a:rPr>
              <a:t>When is a Request for an Accommodation Unreasonable?</a:t>
            </a:r>
            <a:endParaRPr lang="en-US" dirty="0"/>
          </a:p>
        </p:txBody>
      </p:sp>
      <p:sp>
        <p:nvSpPr>
          <p:cNvPr id="3" name="Content Placeholder 2">
            <a:extLst>
              <a:ext uri="{FF2B5EF4-FFF2-40B4-BE49-F238E27FC236}">
                <a16:creationId xmlns:a16="http://schemas.microsoft.com/office/drawing/2014/main" id="{F38CF126-CB3D-4C55-934D-3D5B9C86D021}"/>
              </a:ext>
            </a:extLst>
          </p:cNvPr>
          <p:cNvSpPr>
            <a:spLocks noGrp="1"/>
          </p:cNvSpPr>
          <p:nvPr>
            <p:ph idx="1"/>
          </p:nvPr>
        </p:nvSpPr>
        <p:spPr>
          <a:xfrm>
            <a:off x="838200" y="1991169"/>
            <a:ext cx="10515600" cy="4185793"/>
          </a:xfrm>
        </p:spPr>
        <p:txBody>
          <a:bodyPr/>
          <a:lstStyle/>
          <a:p>
            <a:pPr marL="868680" lvl="1" indent="-457200">
              <a:spcBef>
                <a:spcPts val="700"/>
              </a:spcBef>
              <a:buSzPct val="100000"/>
            </a:pPr>
            <a:endParaRPr lang="en-US" sz="2800" kern="1200" dirty="0"/>
          </a:p>
          <a:p>
            <a:pPr marL="868680" lvl="1" indent="-457200">
              <a:spcBef>
                <a:spcPts val="700"/>
              </a:spcBef>
              <a:buSzPct val="100000"/>
            </a:pPr>
            <a:r>
              <a:rPr lang="en-US" sz="2800" kern="1200" dirty="0"/>
              <a:t>The test under both the Fair Housing Act and Section 504 of the American’s Disability Act is whether the accommodation would pose an undue financial </a:t>
            </a:r>
            <a:r>
              <a:rPr lang="en-US" sz="2800" u="sng" kern="1200" dirty="0"/>
              <a:t>and</a:t>
            </a:r>
            <a:r>
              <a:rPr lang="en-US" sz="2800" kern="1200" dirty="0"/>
              <a:t> administrative hardship; OR</a:t>
            </a:r>
          </a:p>
          <a:p>
            <a:pPr marL="411480" lvl="1">
              <a:lnSpc>
                <a:spcPct val="90000"/>
              </a:lnSpc>
              <a:spcBef>
                <a:spcPts val="700"/>
              </a:spcBef>
              <a:buClr>
                <a:srgbClr val="CF543F"/>
              </a:buClr>
              <a:buSzPct val="100000"/>
              <a:buNone/>
            </a:pPr>
            <a:endParaRPr lang="en-US" sz="2800" kern="1200" dirty="0"/>
          </a:p>
          <a:p>
            <a:pPr marL="640080" lvl="1" indent="-228600">
              <a:lnSpc>
                <a:spcPct val="90000"/>
              </a:lnSpc>
              <a:spcBef>
                <a:spcPts val="700"/>
              </a:spcBef>
              <a:buSzPct val="100000"/>
              <a:buFont typeface="Arial" pitchFamily="34"/>
              <a:buChar char="•"/>
            </a:pPr>
            <a:r>
              <a:rPr lang="en-US" sz="2800" kern="1200" dirty="0"/>
              <a:t>The accommodation would fundamentally alter the nature of the program.</a:t>
            </a:r>
          </a:p>
          <a:p>
            <a:endParaRPr lang="en-US" dirty="0"/>
          </a:p>
        </p:txBody>
      </p:sp>
    </p:spTree>
    <p:extLst>
      <p:ext uri="{BB962C8B-B14F-4D97-AF65-F5344CB8AC3E}">
        <p14:creationId xmlns:p14="http://schemas.microsoft.com/office/powerpoint/2010/main" val="1765652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94B1-79FE-43FB-986D-35E8277AD899}"/>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3600" b="1" dirty="0">
                <a:sym typeface="Georgia"/>
              </a:rPr>
              <a:t>REASONABLE MODIFICATIONS</a:t>
            </a:r>
            <a:br>
              <a:rPr lang="en-US" sz="3600" b="1" dirty="0">
                <a:sym typeface="Georgia"/>
              </a:rPr>
            </a:br>
            <a:br>
              <a:rPr lang="en-US" sz="3400" b="1" dirty="0">
                <a:sym typeface="Georgia"/>
              </a:rPr>
            </a:br>
            <a:endParaRPr lang="en-US" sz="3400" dirty="0"/>
          </a:p>
        </p:txBody>
      </p:sp>
      <p:sp>
        <p:nvSpPr>
          <p:cNvPr id="12"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2" descr="C:\Users\lillie\AppData\Local\Microsoft\Windows\INetCache\IE\EVV3HFRQ\clipart-pencil-survey1[1].gif">
            <a:extLst>
              <a:ext uri="{FF2B5EF4-FFF2-40B4-BE49-F238E27FC236}">
                <a16:creationId xmlns:a16="http://schemas.microsoft.com/office/drawing/2014/main" id="{E7B00AB2-C452-497D-B1B7-377FB944C7DE}"/>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486" b="2"/>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F9DA94B6-C041-43AC-BF69-0FCE4F0AB349}"/>
              </a:ext>
            </a:extLst>
          </p:cNvPr>
          <p:cNvSpPr>
            <a:spLocks noGrp="1"/>
          </p:cNvSpPr>
          <p:nvPr>
            <p:ph type="body" sz="half" idx="2"/>
          </p:nvPr>
        </p:nvSpPr>
        <p:spPr>
          <a:xfrm>
            <a:off x="839788" y="2057400"/>
            <a:ext cx="5256212" cy="3811588"/>
          </a:xfrm>
        </p:spPr>
        <p:txBody>
          <a:bodyPr/>
          <a:lstStyle/>
          <a:p>
            <a:endParaRPr lang="en-US" dirty="0"/>
          </a:p>
        </p:txBody>
      </p:sp>
    </p:spTree>
    <p:extLst>
      <p:ext uri="{BB962C8B-B14F-4D97-AF65-F5344CB8AC3E}">
        <p14:creationId xmlns:p14="http://schemas.microsoft.com/office/powerpoint/2010/main" val="381530099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BB05-C322-47D5-B6FB-A47B648AF7C6}"/>
              </a:ext>
            </a:extLst>
          </p:cNvPr>
          <p:cNvSpPr>
            <a:spLocks noGrp="1"/>
          </p:cNvSpPr>
          <p:nvPr>
            <p:ph type="title"/>
          </p:nvPr>
        </p:nvSpPr>
        <p:spPr/>
        <p:txBody>
          <a:bodyPr/>
          <a:lstStyle/>
          <a:p>
            <a:pPr algn="ctr"/>
            <a:r>
              <a:rPr lang="en" sz="4400" b="1" dirty="0">
                <a:latin typeface="Garamond" panose="02020404030301010803" pitchFamily="18" charset="0"/>
                <a:ea typeface="Georgia"/>
                <a:cs typeface="Georgia"/>
                <a:sym typeface="Georgia"/>
              </a:rPr>
              <a:t>REASONABLE MODIFICATIONS</a:t>
            </a:r>
            <a:endParaRPr lang="en-US" dirty="0"/>
          </a:p>
        </p:txBody>
      </p:sp>
      <p:sp>
        <p:nvSpPr>
          <p:cNvPr id="3" name="Content Placeholder 2">
            <a:extLst>
              <a:ext uri="{FF2B5EF4-FFF2-40B4-BE49-F238E27FC236}">
                <a16:creationId xmlns:a16="http://schemas.microsoft.com/office/drawing/2014/main" id="{D80A97EE-13DF-49DC-8EF6-27748F33237C}"/>
              </a:ext>
            </a:extLst>
          </p:cNvPr>
          <p:cNvSpPr>
            <a:spLocks noGrp="1"/>
          </p:cNvSpPr>
          <p:nvPr>
            <p:ph sz="half" idx="1"/>
          </p:nvPr>
        </p:nvSpPr>
        <p:spPr/>
        <p:txBody>
          <a:bodyPr>
            <a:normAutofit/>
          </a:bodyPr>
          <a:lstStyle/>
          <a:p>
            <a:pPr marL="342900" lvl="0" indent="-216534" rtl="0">
              <a:lnSpc>
                <a:spcPct val="80000"/>
              </a:lnSpc>
              <a:spcBef>
                <a:spcPts val="0"/>
              </a:spcBef>
              <a:buClr>
                <a:srgbClr val="6B7C72"/>
              </a:buClr>
              <a:buSzPct val="100000"/>
              <a:buFont typeface="Cambria"/>
              <a:buChar char="•"/>
            </a:pPr>
            <a:endParaRPr lang="en" sz="900" dirty="0">
              <a:solidFill>
                <a:srgbClr val="6B7C72"/>
              </a:solidFill>
              <a:latin typeface="Cambria"/>
              <a:ea typeface="Cambria"/>
              <a:cs typeface="Cambria"/>
              <a:sym typeface="Cambria"/>
            </a:endParaRPr>
          </a:p>
          <a:p>
            <a:pPr marL="342900" lvl="0" indent="-216534" rtl="0">
              <a:lnSpc>
                <a:spcPct val="80000"/>
              </a:lnSpc>
              <a:spcBef>
                <a:spcPts val="0"/>
              </a:spcBef>
              <a:buClr>
                <a:schemeClr val="tx1"/>
              </a:buClr>
              <a:buSzPct val="98000"/>
              <a:buFont typeface="Cambria"/>
              <a:buChar char="•"/>
            </a:pPr>
            <a:r>
              <a:rPr lang="en" sz="3200" dirty="0">
                <a:latin typeface="Garamond" panose="02020404030301010803" pitchFamily="18" charset="0"/>
                <a:ea typeface="Cambria"/>
                <a:cs typeface="Cambria"/>
                <a:sym typeface="Cambria"/>
              </a:rPr>
              <a:t>A structural change in the property to allow a person with a disability to fully utilize their housing.</a:t>
            </a:r>
          </a:p>
          <a:p>
            <a:pPr marL="126366" lvl="0" indent="0" rtl="0">
              <a:lnSpc>
                <a:spcPct val="80000"/>
              </a:lnSpc>
              <a:spcBef>
                <a:spcPts val="0"/>
              </a:spcBef>
              <a:buClr>
                <a:schemeClr val="tx1"/>
              </a:buClr>
              <a:buSzPct val="98000"/>
              <a:buNone/>
            </a:pPr>
            <a:endParaRPr lang="en" sz="3200" dirty="0">
              <a:latin typeface="Garamond" panose="02020404030301010803" pitchFamily="18" charset="0"/>
              <a:ea typeface="Cambria"/>
              <a:cs typeface="Cambria"/>
              <a:sym typeface="Cambria"/>
            </a:endParaRPr>
          </a:p>
          <a:p>
            <a:pPr marL="342900" lvl="0" indent="-216534" rtl="0">
              <a:lnSpc>
                <a:spcPct val="80000"/>
              </a:lnSpc>
              <a:spcBef>
                <a:spcPts val="0"/>
              </a:spcBef>
              <a:buClr>
                <a:schemeClr val="tx1"/>
              </a:buClr>
              <a:buSzPct val="98000"/>
              <a:buFont typeface="Cambria"/>
              <a:buChar char="•"/>
            </a:pPr>
            <a:r>
              <a:rPr lang="en" sz="3200" dirty="0">
                <a:latin typeface="Garamond" panose="02020404030301010803" pitchFamily="18" charset="0"/>
                <a:ea typeface="Cambria"/>
                <a:cs typeface="Cambria"/>
                <a:sym typeface="Cambria"/>
              </a:rPr>
              <a:t>Tenant is required to pay for the modification.</a:t>
            </a:r>
          </a:p>
          <a:p>
            <a:pPr marL="342900" lvl="0" indent="-216534" rtl="0">
              <a:lnSpc>
                <a:spcPct val="80000"/>
              </a:lnSpc>
              <a:spcBef>
                <a:spcPts val="518"/>
              </a:spcBef>
              <a:buClr>
                <a:srgbClr val="6B7C72"/>
              </a:buClr>
              <a:buSzPct val="100000"/>
              <a:buFont typeface="Cambria"/>
              <a:buChar char="•"/>
            </a:pPr>
            <a:endParaRPr lang="en" sz="2400" dirty="0">
              <a:solidFill>
                <a:srgbClr val="6B7C72"/>
              </a:solidFill>
              <a:latin typeface="Cambria"/>
              <a:ea typeface="Cambria"/>
              <a:cs typeface="Cambria"/>
              <a:sym typeface="Cambria"/>
            </a:endParaRPr>
          </a:p>
          <a:p>
            <a:endParaRPr lang="en-US" dirty="0"/>
          </a:p>
        </p:txBody>
      </p:sp>
      <p:sp>
        <p:nvSpPr>
          <p:cNvPr id="4" name="Content Placeholder 3">
            <a:extLst>
              <a:ext uri="{FF2B5EF4-FFF2-40B4-BE49-F238E27FC236}">
                <a16:creationId xmlns:a16="http://schemas.microsoft.com/office/drawing/2014/main" id="{AA16A085-BCC1-46B4-BBAF-0492351E415F}"/>
              </a:ext>
            </a:extLst>
          </p:cNvPr>
          <p:cNvSpPr>
            <a:spLocks noGrp="1"/>
          </p:cNvSpPr>
          <p:nvPr>
            <p:ph sz="half" idx="2"/>
          </p:nvPr>
        </p:nvSpPr>
        <p:spPr/>
        <p:txBody>
          <a:bodyPr>
            <a:normAutofit/>
          </a:bodyPr>
          <a:lstStyle/>
          <a:p>
            <a:pPr marL="126366" lvl="0" indent="0" rtl="0">
              <a:lnSpc>
                <a:spcPct val="80000"/>
              </a:lnSpc>
              <a:spcBef>
                <a:spcPts val="518"/>
              </a:spcBef>
              <a:buClr>
                <a:srgbClr val="6B7C72"/>
              </a:buClr>
              <a:buSzPct val="100000"/>
              <a:buNone/>
            </a:pPr>
            <a:endParaRPr lang="en" sz="900" b="1" dirty="0">
              <a:solidFill>
                <a:srgbClr val="6B7C72"/>
              </a:solidFill>
              <a:latin typeface="Cambria"/>
              <a:ea typeface="Cambria"/>
              <a:cs typeface="Cambria"/>
              <a:sym typeface="Cambria"/>
            </a:endParaRPr>
          </a:p>
          <a:p>
            <a:pPr marL="126366" lvl="0" indent="0" rtl="0">
              <a:lnSpc>
                <a:spcPct val="80000"/>
              </a:lnSpc>
              <a:spcBef>
                <a:spcPts val="518"/>
              </a:spcBef>
              <a:spcAft>
                <a:spcPts val="1200"/>
              </a:spcAft>
              <a:buClr>
                <a:srgbClr val="6B7C72"/>
              </a:buClr>
              <a:buSzPct val="100000"/>
              <a:buNone/>
            </a:pPr>
            <a:r>
              <a:rPr lang="en" sz="3000" dirty="0">
                <a:latin typeface="Garamond" panose="02020404030301010803" pitchFamily="18" charset="0"/>
                <a:ea typeface="Cambria"/>
                <a:cs typeface="Cambria"/>
                <a:sym typeface="Cambria"/>
              </a:rPr>
              <a:t>Examples:</a:t>
            </a:r>
          </a:p>
          <a:p>
            <a:pPr marL="640080" lvl="1" indent="-221615" rtl="0">
              <a:lnSpc>
                <a:spcPct val="80000"/>
              </a:lnSpc>
              <a:spcBef>
                <a:spcPts val="518"/>
              </a:spcBef>
              <a:buClr>
                <a:schemeClr val="tx1"/>
              </a:buClr>
              <a:buSzPct val="100000"/>
              <a:buFont typeface="Cambria"/>
              <a:buChar char="•"/>
            </a:pPr>
            <a:r>
              <a:rPr lang="en" sz="3000" dirty="0">
                <a:latin typeface="Garamond" panose="02020404030301010803" pitchFamily="18" charset="0"/>
                <a:ea typeface="Cambria"/>
                <a:cs typeface="Cambria"/>
                <a:sym typeface="Cambria"/>
              </a:rPr>
              <a:t>Slap door handles.</a:t>
            </a:r>
          </a:p>
          <a:p>
            <a:pPr marL="418465" lvl="1" indent="0" rtl="0">
              <a:lnSpc>
                <a:spcPct val="80000"/>
              </a:lnSpc>
              <a:spcBef>
                <a:spcPts val="518"/>
              </a:spcBef>
              <a:buClr>
                <a:srgbClr val="6B7C72"/>
              </a:buClr>
              <a:buSzPct val="100000"/>
              <a:buNone/>
            </a:pPr>
            <a:endParaRPr lang="en" sz="1000" dirty="0">
              <a:latin typeface="Garamond" panose="02020404030301010803" pitchFamily="18" charset="0"/>
              <a:ea typeface="Cambria"/>
              <a:cs typeface="Cambria"/>
              <a:sym typeface="Cambria"/>
            </a:endParaRPr>
          </a:p>
          <a:p>
            <a:pPr marL="640080" lvl="1" indent="-221615" rtl="0">
              <a:lnSpc>
                <a:spcPct val="80000"/>
              </a:lnSpc>
              <a:spcBef>
                <a:spcPts val="518"/>
              </a:spcBef>
              <a:buClr>
                <a:schemeClr val="tx1"/>
              </a:buClr>
              <a:buSzPct val="100000"/>
              <a:buFont typeface="Cambria"/>
              <a:buChar char="•"/>
            </a:pPr>
            <a:r>
              <a:rPr lang="en" sz="3000" dirty="0">
                <a:latin typeface="Garamond" panose="02020404030301010803" pitchFamily="18" charset="0"/>
                <a:ea typeface="Cambria"/>
                <a:cs typeface="Cambria"/>
                <a:sym typeface="Cambria"/>
              </a:rPr>
              <a:t>Light switches, electrical outlets, shower bars, thermostats</a:t>
            </a:r>
          </a:p>
          <a:p>
            <a:pPr marL="418465" lvl="1" indent="0" rtl="0">
              <a:lnSpc>
                <a:spcPct val="80000"/>
              </a:lnSpc>
              <a:spcBef>
                <a:spcPts val="518"/>
              </a:spcBef>
              <a:buClr>
                <a:srgbClr val="6B7C72"/>
              </a:buClr>
              <a:buSzPct val="100000"/>
              <a:buNone/>
            </a:pPr>
            <a:endParaRPr lang="en" sz="1000" dirty="0">
              <a:latin typeface="Garamond" panose="02020404030301010803" pitchFamily="18" charset="0"/>
              <a:ea typeface="Cambria"/>
              <a:cs typeface="Cambria"/>
              <a:sym typeface="Cambria"/>
            </a:endParaRPr>
          </a:p>
          <a:p>
            <a:pPr marL="640080" lvl="1" indent="-221615" rtl="0">
              <a:lnSpc>
                <a:spcPct val="80000"/>
              </a:lnSpc>
              <a:spcBef>
                <a:spcPts val="518"/>
              </a:spcBef>
              <a:buClr>
                <a:schemeClr val="tx1"/>
              </a:buClr>
              <a:buSzPct val="100000"/>
              <a:buFont typeface="Cambria"/>
              <a:buChar char="•"/>
            </a:pPr>
            <a:r>
              <a:rPr lang="en" sz="3000" dirty="0">
                <a:latin typeface="Garamond" panose="02020404030301010803" pitchFamily="18" charset="0"/>
                <a:ea typeface="Cambria"/>
                <a:cs typeface="Cambria"/>
                <a:sym typeface="Cambria"/>
              </a:rPr>
              <a:t>AC placed at the proper height.</a:t>
            </a:r>
          </a:p>
          <a:p>
            <a:endParaRPr lang="en-US" dirty="0"/>
          </a:p>
        </p:txBody>
      </p:sp>
    </p:spTree>
    <p:extLst>
      <p:ext uri="{BB962C8B-B14F-4D97-AF65-F5344CB8AC3E}">
        <p14:creationId xmlns:p14="http://schemas.microsoft.com/office/powerpoint/2010/main" val="2767588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851DE-2074-4A0B-B36E-15A09F30BA6F}"/>
              </a:ext>
            </a:extLst>
          </p:cNvPr>
          <p:cNvSpPr>
            <a:spLocks noGrp="1"/>
          </p:cNvSpPr>
          <p:nvPr>
            <p:ph type="title"/>
          </p:nvPr>
        </p:nvSpPr>
        <p:spPr/>
        <p:txBody>
          <a:bodyPr/>
          <a:lstStyle/>
          <a:p>
            <a:pPr algn="ctr"/>
            <a:r>
              <a:rPr lang="en" sz="4400" b="1" dirty="0">
                <a:latin typeface="Garamond" panose="02020404030301010803" pitchFamily="18" charset="0"/>
                <a:ea typeface="Georgia"/>
                <a:cs typeface="Georgia"/>
                <a:sym typeface="Georgia"/>
              </a:rPr>
              <a:t>REASONABLE MODIFICATIONS</a:t>
            </a:r>
            <a:endParaRPr lang="en-US" b="1" dirty="0"/>
          </a:p>
        </p:txBody>
      </p:sp>
      <p:sp>
        <p:nvSpPr>
          <p:cNvPr id="3" name="Content Placeholder 2">
            <a:extLst>
              <a:ext uri="{FF2B5EF4-FFF2-40B4-BE49-F238E27FC236}">
                <a16:creationId xmlns:a16="http://schemas.microsoft.com/office/drawing/2014/main" id="{F5A29012-42F3-4E15-A7D3-FCEBB6570CF7}"/>
              </a:ext>
            </a:extLst>
          </p:cNvPr>
          <p:cNvSpPr>
            <a:spLocks noGrp="1"/>
          </p:cNvSpPr>
          <p:nvPr>
            <p:ph idx="1"/>
          </p:nvPr>
        </p:nvSpPr>
        <p:spPr>
          <a:xfrm>
            <a:off x="1102406" y="1825625"/>
            <a:ext cx="10251393" cy="4351338"/>
          </a:xfrm>
        </p:spPr>
        <p:txBody>
          <a:bodyPr/>
          <a:lstStyle/>
          <a:p>
            <a:pPr marL="319089" lvl="0" indent="-319089">
              <a:lnSpc>
                <a:spcPct val="90000"/>
              </a:lnSpc>
              <a:spcBef>
                <a:spcPts val="700"/>
              </a:spcBef>
              <a:buClr>
                <a:schemeClr val="tx1"/>
              </a:buClr>
              <a:buSzPct val="100000"/>
              <a:buFont typeface="Arial" pitchFamily="34"/>
              <a:buChar char="•"/>
            </a:pPr>
            <a:r>
              <a:rPr lang="en-US" kern="1200" dirty="0">
                <a:latin typeface="Cambria" panose="02040503050406030204" pitchFamily="18" charset="0"/>
              </a:rPr>
              <a:t>Landlord may </a:t>
            </a:r>
            <a:r>
              <a:rPr lang="en-US" u="sng" kern="1200" dirty="0">
                <a:latin typeface="Cambria" panose="02040503050406030204" pitchFamily="18" charset="0"/>
              </a:rPr>
              <a:t>require assurances </a:t>
            </a:r>
            <a:r>
              <a:rPr lang="en-US" kern="1200" dirty="0">
                <a:latin typeface="Cambria" panose="02040503050406030204" pitchFamily="18" charset="0"/>
              </a:rPr>
              <a:t>that work will be done “in a workmanlike manner” and required building permits will be obtained, when applicable. </a:t>
            </a:r>
          </a:p>
          <a:p>
            <a:pPr marL="0" lvl="0" indent="0">
              <a:lnSpc>
                <a:spcPct val="90000"/>
              </a:lnSpc>
              <a:spcBef>
                <a:spcPts val="700"/>
              </a:spcBef>
              <a:buClr>
                <a:schemeClr val="tx1"/>
              </a:buClr>
              <a:buSzPct val="100000"/>
              <a:buNone/>
            </a:pPr>
            <a:endParaRPr lang="en-US" kern="1200" dirty="0">
              <a:latin typeface="Cambria" panose="02040503050406030204" pitchFamily="18" charset="0"/>
            </a:endParaRPr>
          </a:p>
          <a:p>
            <a:pPr marL="319089" lvl="0" indent="-319089">
              <a:lnSpc>
                <a:spcPct val="90000"/>
              </a:lnSpc>
              <a:spcBef>
                <a:spcPts val="700"/>
              </a:spcBef>
              <a:buClr>
                <a:schemeClr val="tx1"/>
              </a:buClr>
              <a:buSzPct val="100000"/>
              <a:buFont typeface="Arial" pitchFamily="34"/>
              <a:buChar char="•"/>
            </a:pPr>
            <a:r>
              <a:rPr lang="en-US" kern="1200" dirty="0">
                <a:latin typeface="Cambria" panose="02040503050406030204" pitchFamily="18" charset="0"/>
              </a:rPr>
              <a:t>Landlord may reasonably require renter to restore the </a:t>
            </a:r>
            <a:r>
              <a:rPr lang="en-US" u="sng" kern="1200" dirty="0">
                <a:latin typeface="Cambria" panose="02040503050406030204" pitchFamily="18" charset="0"/>
              </a:rPr>
              <a:t>interior</a:t>
            </a:r>
            <a:r>
              <a:rPr lang="en-US" kern="1200" dirty="0">
                <a:latin typeface="Cambria" panose="02040503050406030204" pitchFamily="18" charset="0"/>
              </a:rPr>
              <a:t> of the unit, except for reasonable wear and tear, including a deposit to pay for the restoration.</a:t>
            </a:r>
          </a:p>
          <a:p>
            <a:pPr marL="0" indent="0">
              <a:buNone/>
            </a:pPr>
            <a:endParaRPr lang="en-US" dirty="0"/>
          </a:p>
        </p:txBody>
      </p:sp>
    </p:spTree>
    <p:extLst>
      <p:ext uri="{BB962C8B-B14F-4D97-AF65-F5344CB8AC3E}">
        <p14:creationId xmlns:p14="http://schemas.microsoft.com/office/powerpoint/2010/main" val="2842569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32FB5-D921-4202-B71E-15EF6F61A79B}"/>
              </a:ext>
            </a:extLst>
          </p:cNvPr>
          <p:cNvSpPr>
            <a:spLocks noGrp="1"/>
          </p:cNvSpPr>
          <p:nvPr>
            <p:ph type="title"/>
          </p:nvPr>
        </p:nvSpPr>
        <p:spPr/>
        <p:txBody>
          <a:bodyPr/>
          <a:lstStyle/>
          <a:p>
            <a:pPr algn="ctr"/>
            <a:r>
              <a:rPr lang="en-US" b="1" dirty="0"/>
              <a:t>SHORT REVIEW</a:t>
            </a:r>
          </a:p>
        </p:txBody>
      </p:sp>
      <p:sp>
        <p:nvSpPr>
          <p:cNvPr id="3" name="Content Placeholder 2">
            <a:extLst>
              <a:ext uri="{FF2B5EF4-FFF2-40B4-BE49-F238E27FC236}">
                <a16:creationId xmlns:a16="http://schemas.microsoft.com/office/drawing/2014/main" id="{839FDAA2-C9FA-464C-8080-142CC7F9D78F}"/>
              </a:ext>
            </a:extLst>
          </p:cNvPr>
          <p:cNvSpPr>
            <a:spLocks noGrp="1"/>
          </p:cNvSpPr>
          <p:nvPr>
            <p:ph idx="1"/>
          </p:nvPr>
        </p:nvSpPr>
        <p:spPr>
          <a:xfrm>
            <a:off x="1196410" y="1825625"/>
            <a:ext cx="10272045" cy="4351338"/>
          </a:xfrm>
        </p:spPr>
        <p:txBody>
          <a:bodyPr>
            <a:normAutofit lnSpcReduction="10000"/>
          </a:bodyPr>
          <a:lstStyle/>
          <a:p>
            <a:pPr marL="319089" lvl="0" indent="-319089">
              <a:lnSpc>
                <a:spcPct val="80000"/>
              </a:lnSpc>
              <a:spcBef>
                <a:spcPts val="600"/>
              </a:spcBef>
              <a:buSzPct val="100000"/>
              <a:buFont typeface="Arial" pitchFamily="34"/>
              <a:buChar char="•"/>
            </a:pPr>
            <a:r>
              <a:rPr lang="en-US" sz="2800" kern="1200" dirty="0">
                <a:latin typeface="Cambria" panose="02040503050406030204" pitchFamily="18" charset="0"/>
              </a:rPr>
              <a:t>The requested accommodation/modification must be made if it is </a:t>
            </a:r>
            <a:r>
              <a:rPr lang="en-US" sz="2800" u="sng" kern="1200" dirty="0">
                <a:latin typeface="Cambria" panose="02040503050406030204" pitchFamily="18" charset="0"/>
              </a:rPr>
              <a:t>reasonable.</a:t>
            </a:r>
          </a:p>
          <a:p>
            <a:pPr marL="0" lvl="0" indent="0">
              <a:lnSpc>
                <a:spcPct val="80000"/>
              </a:lnSpc>
              <a:spcBef>
                <a:spcPts val="600"/>
              </a:spcBef>
              <a:buSzPct val="100000"/>
              <a:buNone/>
            </a:pPr>
            <a:endParaRPr lang="en-US" sz="2800" u="sng" kern="1200" dirty="0">
              <a:latin typeface="Cambria" panose="02040503050406030204" pitchFamily="18" charset="0"/>
            </a:endParaRPr>
          </a:p>
          <a:p>
            <a:pPr marL="319089" lvl="0" indent="-319089">
              <a:lnSpc>
                <a:spcPct val="80000"/>
              </a:lnSpc>
              <a:spcBef>
                <a:spcPts val="600"/>
              </a:spcBef>
              <a:buSzPct val="100000"/>
              <a:buFont typeface="Arial" pitchFamily="34"/>
              <a:buChar char="•"/>
            </a:pPr>
            <a:r>
              <a:rPr lang="en-US" sz="2800" kern="1200" dirty="0">
                <a:latin typeface="Cambria" panose="02040503050406030204" pitchFamily="18" charset="0"/>
              </a:rPr>
              <a:t>The accommodation/modification must be made if they are </a:t>
            </a:r>
            <a:r>
              <a:rPr lang="en-US" sz="2800" u="sng" kern="1200" dirty="0">
                <a:latin typeface="Cambria" panose="02040503050406030204" pitchFamily="18" charset="0"/>
              </a:rPr>
              <a:t>connected</a:t>
            </a:r>
            <a:r>
              <a:rPr lang="en-US" sz="2800" kern="1200" dirty="0">
                <a:latin typeface="Cambria" panose="02040503050406030204" pitchFamily="18" charset="0"/>
              </a:rPr>
              <a:t> with the disability.</a:t>
            </a:r>
          </a:p>
          <a:p>
            <a:pPr marL="0" lvl="0" indent="0">
              <a:lnSpc>
                <a:spcPct val="80000"/>
              </a:lnSpc>
              <a:spcBef>
                <a:spcPts val="600"/>
              </a:spcBef>
              <a:buSzPct val="100000"/>
              <a:buNone/>
            </a:pPr>
            <a:endParaRPr lang="en-US" sz="2800" kern="1200" dirty="0">
              <a:latin typeface="Cambria" panose="02040503050406030204" pitchFamily="18" charset="0"/>
            </a:endParaRPr>
          </a:p>
          <a:p>
            <a:pPr marL="319089" lvl="0" indent="-319089">
              <a:lnSpc>
                <a:spcPct val="80000"/>
              </a:lnSpc>
              <a:spcBef>
                <a:spcPts val="600"/>
              </a:spcBef>
              <a:buSzPct val="100000"/>
              <a:buFont typeface="Arial" pitchFamily="34"/>
              <a:buChar char="•"/>
            </a:pPr>
            <a:r>
              <a:rPr lang="en-US" sz="2800" kern="1200" dirty="0">
                <a:latin typeface="Cambria" panose="02040503050406030204" pitchFamily="18" charset="0"/>
              </a:rPr>
              <a:t>The requested accommodation/modification must be acted upon within a </a:t>
            </a:r>
            <a:r>
              <a:rPr lang="en-US" sz="2800" u="sng" kern="1200" dirty="0">
                <a:latin typeface="Cambria" panose="02040503050406030204" pitchFamily="18" charset="0"/>
              </a:rPr>
              <a:t>reasonable time</a:t>
            </a:r>
            <a:r>
              <a:rPr lang="en-US" sz="2800" kern="1200" dirty="0">
                <a:latin typeface="Cambria" panose="02040503050406030204" pitchFamily="18" charset="0"/>
              </a:rPr>
              <a:t>, because delay may amount to a denial of the accommodation.</a:t>
            </a:r>
          </a:p>
          <a:p>
            <a:pPr marL="319089" lvl="0" indent="-319089">
              <a:lnSpc>
                <a:spcPct val="80000"/>
              </a:lnSpc>
              <a:spcBef>
                <a:spcPts val="600"/>
              </a:spcBef>
              <a:buSzPct val="100000"/>
              <a:buFont typeface="Arial" pitchFamily="34"/>
              <a:buChar char="•"/>
            </a:pPr>
            <a:endParaRPr lang="en-US" sz="2800" kern="1200" dirty="0">
              <a:latin typeface="Cambria" panose="02040503050406030204" pitchFamily="18" charset="0"/>
            </a:endParaRPr>
          </a:p>
          <a:p>
            <a:pPr marL="319089" lvl="0" indent="-319089">
              <a:lnSpc>
                <a:spcPct val="80000"/>
              </a:lnSpc>
              <a:spcBef>
                <a:spcPts val="600"/>
              </a:spcBef>
              <a:buSzPct val="100000"/>
              <a:buFont typeface="Arial" pitchFamily="34"/>
              <a:buChar char="•"/>
            </a:pPr>
            <a:r>
              <a:rPr lang="en-US" sz="2800" kern="1200" dirty="0">
                <a:latin typeface="Cambria" panose="02040503050406030204" pitchFamily="18" charset="0"/>
              </a:rPr>
              <a:t>Housing </a:t>
            </a:r>
            <a:r>
              <a:rPr lang="en-US" sz="2800" u="sng" kern="1200" dirty="0">
                <a:latin typeface="Cambria" panose="02040503050406030204" pitchFamily="18" charset="0"/>
              </a:rPr>
              <a:t>provider bears the cost </a:t>
            </a:r>
            <a:r>
              <a:rPr lang="en-US" sz="2800" kern="1200" dirty="0">
                <a:latin typeface="Cambria" panose="02040503050406030204" pitchFamily="18" charset="0"/>
              </a:rPr>
              <a:t>of accommodations, while the tenant bears the cost of a modifications.</a:t>
            </a:r>
          </a:p>
          <a:p>
            <a:endParaRPr lang="en-US" dirty="0"/>
          </a:p>
        </p:txBody>
      </p:sp>
    </p:spTree>
    <p:extLst>
      <p:ext uri="{BB962C8B-B14F-4D97-AF65-F5344CB8AC3E}">
        <p14:creationId xmlns:p14="http://schemas.microsoft.com/office/powerpoint/2010/main" val="1416493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F853-1624-404A-B741-F7F7E70B2CC5}"/>
              </a:ext>
            </a:extLst>
          </p:cNvPr>
          <p:cNvSpPr>
            <a:spLocks noGrp="1"/>
          </p:cNvSpPr>
          <p:nvPr>
            <p:ph type="title"/>
          </p:nvPr>
        </p:nvSpPr>
        <p:spPr>
          <a:xfrm>
            <a:off x="838200" y="365125"/>
            <a:ext cx="10515600" cy="1130389"/>
          </a:xfrm>
        </p:spPr>
        <p:txBody>
          <a:bodyPr/>
          <a:lstStyle/>
          <a:p>
            <a:pPr algn="ctr"/>
            <a:r>
              <a:rPr lang="en" sz="4400" b="1" dirty="0">
                <a:ea typeface="Georgia"/>
                <a:cs typeface="Georgia"/>
                <a:sym typeface="Georgia"/>
              </a:rPr>
              <a:t>THE COMPLAINT PROCESS</a:t>
            </a:r>
            <a:endParaRPr lang="en-US" dirty="0"/>
          </a:p>
        </p:txBody>
      </p:sp>
      <p:sp>
        <p:nvSpPr>
          <p:cNvPr id="3" name="Content Placeholder 2">
            <a:extLst>
              <a:ext uri="{FF2B5EF4-FFF2-40B4-BE49-F238E27FC236}">
                <a16:creationId xmlns:a16="http://schemas.microsoft.com/office/drawing/2014/main" id="{4B7AE374-82ED-47A6-9321-F7F6873D9005}"/>
              </a:ext>
            </a:extLst>
          </p:cNvPr>
          <p:cNvSpPr>
            <a:spLocks noGrp="1"/>
          </p:cNvSpPr>
          <p:nvPr>
            <p:ph idx="1"/>
          </p:nvPr>
        </p:nvSpPr>
        <p:spPr>
          <a:xfrm>
            <a:off x="1350236" y="1572426"/>
            <a:ext cx="10003564" cy="4604537"/>
          </a:xfrm>
        </p:spPr>
        <p:txBody>
          <a:bodyPr>
            <a:normAutofit lnSpcReduction="10000"/>
          </a:bodyPr>
          <a:lstStyle/>
          <a:p>
            <a:pPr marL="342900" lvl="0" indent="-215900" rtl="0">
              <a:lnSpc>
                <a:spcPct val="115000"/>
              </a:lnSpc>
              <a:spcBef>
                <a:spcPts val="0"/>
              </a:spcBef>
              <a:buClr>
                <a:schemeClr val="tx1"/>
              </a:buClr>
              <a:buSzPct val="100000"/>
              <a:buFont typeface="Cambria"/>
              <a:buChar char="•"/>
            </a:pPr>
            <a:r>
              <a:rPr lang="en" dirty="0">
                <a:ea typeface="Cambria"/>
                <a:cs typeface="Cambria"/>
                <a:sym typeface="Cambria"/>
              </a:rPr>
              <a:t>U.S. Department of Housing and Urban Development (HUD).</a:t>
            </a:r>
          </a:p>
          <a:p>
            <a:pPr marL="800100" lvl="1" indent="-215900">
              <a:lnSpc>
                <a:spcPct val="115000"/>
              </a:lnSpc>
              <a:spcBef>
                <a:spcPts val="0"/>
              </a:spcBef>
              <a:buClr>
                <a:schemeClr val="tx1"/>
              </a:buClr>
              <a:buSzPct val="100000"/>
              <a:buFont typeface="Cambria"/>
              <a:buChar char="•"/>
            </a:pPr>
            <a:r>
              <a:rPr lang="en" dirty="0">
                <a:ea typeface="Cambria"/>
                <a:cs typeface="Cambria"/>
                <a:sym typeface="Cambria"/>
              </a:rPr>
              <a:t>1 year from the date of discrimination</a:t>
            </a:r>
          </a:p>
          <a:p>
            <a:pPr marL="800100" lvl="1" indent="-215900">
              <a:lnSpc>
                <a:spcPct val="115000"/>
              </a:lnSpc>
              <a:spcBef>
                <a:spcPts val="0"/>
              </a:spcBef>
              <a:buClr>
                <a:schemeClr val="tx1"/>
              </a:buClr>
              <a:buSzPct val="100000"/>
              <a:buFont typeface="Cambria"/>
              <a:buChar char="•"/>
            </a:pPr>
            <a:r>
              <a:rPr lang="en" dirty="0">
                <a:ea typeface="Cambria"/>
                <a:cs typeface="Cambria"/>
                <a:sym typeface="Cambria"/>
              </a:rPr>
              <a:t>Telephone: 404-331-5140 (Atlanta Regional Office)</a:t>
            </a:r>
          </a:p>
          <a:p>
            <a:pPr marL="800100" lvl="1" indent="-215900">
              <a:lnSpc>
                <a:spcPct val="115000"/>
              </a:lnSpc>
              <a:spcBef>
                <a:spcPts val="0"/>
              </a:spcBef>
              <a:buClr>
                <a:schemeClr val="tx1"/>
              </a:buClr>
              <a:buSzPct val="100000"/>
              <a:buFont typeface="Cambria"/>
              <a:buChar char="•"/>
            </a:pPr>
            <a:r>
              <a:rPr lang="en-US" b="0" i="0" dirty="0">
                <a:solidFill>
                  <a:srgbClr val="000000"/>
                </a:solidFill>
                <a:effectLst/>
              </a:rPr>
              <a:t>HUD provides a toll-free teletypewriter (TTY) line: 1-800-877-8339.</a:t>
            </a:r>
          </a:p>
          <a:p>
            <a:pPr marL="800100" lvl="1" indent="-215900">
              <a:lnSpc>
                <a:spcPct val="115000"/>
              </a:lnSpc>
              <a:spcBef>
                <a:spcPts val="0"/>
              </a:spcBef>
              <a:buClr>
                <a:schemeClr val="tx1"/>
              </a:buClr>
              <a:buSzPct val="100000"/>
              <a:buFont typeface="Cambria"/>
              <a:buChar char="•"/>
            </a:pPr>
            <a:r>
              <a:rPr lang="en-US" sz="2400" dirty="0">
                <a:solidFill>
                  <a:srgbClr val="000000"/>
                </a:solidFill>
              </a:rPr>
              <a:t>O</a:t>
            </a:r>
            <a:r>
              <a:rPr lang="en-US" dirty="0">
                <a:solidFill>
                  <a:srgbClr val="000000"/>
                </a:solidFill>
              </a:rPr>
              <a:t>nline at HUD: </a:t>
            </a:r>
            <a:r>
              <a:rPr lang="en-US" sz="2400" b="1"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https://www.hud.gov/program_offices/fair_housing_equal_opp/online-complaint</a:t>
            </a:r>
            <a:r>
              <a:rPr lang="en-US" sz="2400" b="1" dirty="0">
                <a:solidFill>
                  <a:schemeClr val="tx1">
                    <a:lumMod val="50000"/>
                    <a:lumOff val="50000"/>
                  </a:schemeClr>
                </a:solidFill>
              </a:rPr>
              <a:t> </a:t>
            </a:r>
          </a:p>
          <a:p>
            <a:pPr marL="584200" lvl="1" indent="0">
              <a:lnSpc>
                <a:spcPct val="115000"/>
              </a:lnSpc>
              <a:spcBef>
                <a:spcPts val="0"/>
              </a:spcBef>
              <a:buClr>
                <a:schemeClr val="tx1"/>
              </a:buClr>
              <a:buSzPct val="100000"/>
              <a:buNone/>
            </a:pPr>
            <a:endParaRPr lang="en-US" sz="1100" b="1" dirty="0">
              <a:solidFill>
                <a:schemeClr val="accent1"/>
              </a:solidFill>
            </a:endParaRPr>
          </a:p>
          <a:p>
            <a:pPr marL="342900" lvl="0" indent="-215900" rtl="0">
              <a:lnSpc>
                <a:spcPct val="115000"/>
              </a:lnSpc>
              <a:spcBef>
                <a:spcPts val="0"/>
              </a:spcBef>
              <a:buClr>
                <a:schemeClr val="tx1"/>
              </a:buClr>
              <a:buSzPct val="100000"/>
              <a:buFont typeface="Cambria"/>
              <a:buChar char="•"/>
            </a:pPr>
            <a:r>
              <a:rPr lang="en" dirty="0">
                <a:ea typeface="Cambria"/>
                <a:cs typeface="Cambria"/>
                <a:sym typeface="Cambria"/>
              </a:rPr>
              <a:t>Private attorney.</a:t>
            </a:r>
          </a:p>
          <a:p>
            <a:pPr marL="800100" lvl="1" indent="-215900">
              <a:lnSpc>
                <a:spcPct val="115000"/>
              </a:lnSpc>
              <a:spcBef>
                <a:spcPts val="0"/>
              </a:spcBef>
              <a:buClr>
                <a:schemeClr val="tx1"/>
              </a:buClr>
              <a:buSzPct val="100000"/>
              <a:buFont typeface="Cambria"/>
              <a:buChar char="•"/>
            </a:pPr>
            <a:r>
              <a:rPr lang="en" dirty="0">
                <a:ea typeface="Cambria"/>
                <a:cs typeface="Cambria"/>
                <a:sym typeface="Cambria"/>
              </a:rPr>
              <a:t>2 years from the date of discrimination</a:t>
            </a:r>
          </a:p>
          <a:p>
            <a:pPr marL="800100" lvl="1" indent="-215900">
              <a:lnSpc>
                <a:spcPct val="115000"/>
              </a:lnSpc>
              <a:spcBef>
                <a:spcPts val="0"/>
              </a:spcBef>
              <a:buClr>
                <a:schemeClr val="tx1"/>
              </a:buClr>
              <a:buSzPct val="100000"/>
              <a:buFont typeface="Cambria"/>
              <a:buChar char="•"/>
            </a:pPr>
            <a:r>
              <a:rPr lang="en" dirty="0">
                <a:ea typeface="Cambria"/>
                <a:cs typeface="Cambria"/>
                <a:sym typeface="Cambria"/>
              </a:rPr>
              <a:t>Call the Mississippi Center for Justice 1-877-352-2269.                          </a:t>
            </a:r>
            <a:r>
              <a:rPr lang="en" sz="1800" dirty="0">
                <a:solidFill>
                  <a:srgbClr val="6B7C72"/>
                </a:solidFill>
                <a:latin typeface="Cambria"/>
                <a:ea typeface="Cambria"/>
                <a:cs typeface="Cambria"/>
                <a:sym typeface="Cambria"/>
              </a:rPr>
              <a:t>	</a:t>
            </a:r>
          </a:p>
          <a:p>
            <a:endParaRPr lang="en-US" dirty="0"/>
          </a:p>
        </p:txBody>
      </p:sp>
    </p:spTree>
    <p:extLst>
      <p:ext uri="{BB962C8B-B14F-4D97-AF65-F5344CB8AC3E}">
        <p14:creationId xmlns:p14="http://schemas.microsoft.com/office/powerpoint/2010/main" val="56991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D12AB2-34F6-4242-A3FF-2698273CE386}"/>
              </a:ext>
            </a:extLst>
          </p:cNvPr>
          <p:cNvSpPr txBox="1"/>
          <p:nvPr/>
        </p:nvSpPr>
        <p:spPr>
          <a:xfrm>
            <a:off x="1298960" y="1786070"/>
            <a:ext cx="10135311" cy="3108543"/>
          </a:xfrm>
          <a:prstGeom prst="rect">
            <a:avLst/>
          </a:prstGeom>
          <a:noFill/>
        </p:spPr>
        <p:txBody>
          <a:bodyPr wrap="square">
            <a:spAutoFit/>
          </a:bodyPr>
          <a:lstStyle/>
          <a:p>
            <a:pPr marL="0" indent="0" algn="just">
              <a:buNone/>
            </a:pPr>
            <a:r>
              <a:rPr lang="en-US" sz="2800" dirty="0"/>
              <a:t>The work that provided the basis for this publication was supported by funding under a grant with the U.S. Department of Housing and Urban Development.  The substance and findings of the work are dedicated to the public.  The author and publisher are solely responsible for the accuracy of the statements and interpretations contained in this publication.  Such interpretations do not necessarily reflect the views of the Federal Government.</a:t>
            </a:r>
          </a:p>
        </p:txBody>
      </p:sp>
    </p:spTree>
    <p:extLst>
      <p:ext uri="{BB962C8B-B14F-4D97-AF65-F5344CB8AC3E}">
        <p14:creationId xmlns:p14="http://schemas.microsoft.com/office/powerpoint/2010/main" val="858427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FFBE-A718-420F-8C53-5FE0EF526210}"/>
              </a:ext>
            </a:extLst>
          </p:cNvPr>
          <p:cNvSpPr>
            <a:spLocks noGrp="1"/>
          </p:cNvSpPr>
          <p:nvPr>
            <p:ph type="title"/>
          </p:nvPr>
        </p:nvSpPr>
        <p:spPr>
          <a:xfrm>
            <a:off x="838200" y="365126"/>
            <a:ext cx="10515600" cy="1104752"/>
          </a:xfrm>
        </p:spPr>
        <p:txBody>
          <a:bodyPr/>
          <a:lstStyle/>
          <a:p>
            <a:pPr algn="ctr"/>
            <a:r>
              <a:rPr lang="en" sz="4400" b="1" dirty="0">
                <a:ea typeface="Georgia"/>
                <a:cs typeface="Georgia"/>
                <a:sym typeface="Georgia"/>
              </a:rPr>
              <a:t>WHAT YOU SHOULD TELL HUD</a:t>
            </a:r>
            <a:endParaRPr lang="en-US" dirty="0"/>
          </a:p>
        </p:txBody>
      </p:sp>
      <p:sp>
        <p:nvSpPr>
          <p:cNvPr id="3" name="Content Placeholder 2">
            <a:extLst>
              <a:ext uri="{FF2B5EF4-FFF2-40B4-BE49-F238E27FC236}">
                <a16:creationId xmlns:a16="http://schemas.microsoft.com/office/drawing/2014/main" id="{20C6ABE9-66EE-4EBE-97BD-B5294BBCFB2B}"/>
              </a:ext>
            </a:extLst>
          </p:cNvPr>
          <p:cNvSpPr>
            <a:spLocks noGrp="1"/>
          </p:cNvSpPr>
          <p:nvPr>
            <p:ph idx="1"/>
          </p:nvPr>
        </p:nvSpPr>
        <p:spPr>
          <a:xfrm>
            <a:off x="1521150" y="1580972"/>
            <a:ext cx="9832649" cy="4595991"/>
          </a:xfrm>
        </p:spPr>
        <p:txBody>
          <a:bodyPr/>
          <a:lstStyle/>
          <a:p>
            <a:pPr marL="800100" lvl="1" indent="-251459">
              <a:lnSpc>
                <a:spcPct val="80000"/>
              </a:lnSpc>
              <a:spcBef>
                <a:spcPts val="0"/>
              </a:spcBef>
              <a:buClr>
                <a:schemeClr val="tx1"/>
              </a:buClr>
              <a:buSzPct val="100000"/>
              <a:buFont typeface="Cambria"/>
              <a:buChar char="•"/>
            </a:pPr>
            <a:r>
              <a:rPr lang="en" sz="2800" dirty="0">
                <a:latin typeface="Cambria"/>
                <a:ea typeface="Cambria"/>
                <a:cs typeface="Cambria"/>
                <a:sym typeface="Cambria"/>
              </a:rPr>
              <a:t>Your name and address</a:t>
            </a:r>
          </a:p>
          <a:p>
            <a:pPr marL="342900" lvl="0" indent="-251459" rtl="0">
              <a:lnSpc>
                <a:spcPct val="80000"/>
              </a:lnSpc>
              <a:spcBef>
                <a:spcPts val="0"/>
              </a:spcBef>
              <a:buClr>
                <a:schemeClr val="tx1"/>
              </a:buClr>
              <a:buSzPct val="100000"/>
              <a:buFont typeface="Cambria"/>
              <a:buChar char="•"/>
            </a:pPr>
            <a:endParaRPr lang="en" dirty="0">
              <a:latin typeface="Cambria"/>
              <a:ea typeface="Cambria"/>
              <a:cs typeface="Cambria"/>
              <a:sym typeface="Cambria"/>
            </a:endParaRPr>
          </a:p>
          <a:p>
            <a:pPr marL="800100" lvl="1" indent="-251459">
              <a:lnSpc>
                <a:spcPct val="80000"/>
              </a:lnSpc>
              <a:spcBef>
                <a:spcPts val="0"/>
              </a:spcBef>
              <a:buClr>
                <a:schemeClr val="tx1"/>
              </a:buClr>
              <a:buSzPct val="100000"/>
              <a:buFont typeface="Cambria"/>
              <a:buChar char="•"/>
            </a:pPr>
            <a:r>
              <a:rPr lang="en" sz="2800" dirty="0">
                <a:latin typeface="Cambria"/>
                <a:ea typeface="Cambria"/>
                <a:cs typeface="Cambria"/>
                <a:sym typeface="Cambria"/>
              </a:rPr>
              <a:t>The name and address of the person your complaint is against.</a:t>
            </a:r>
          </a:p>
          <a:p>
            <a:pPr marL="91441" lvl="0" indent="0" rtl="0">
              <a:lnSpc>
                <a:spcPct val="80000"/>
              </a:lnSpc>
              <a:spcBef>
                <a:spcPts val="0"/>
              </a:spcBef>
              <a:buClr>
                <a:schemeClr val="tx1"/>
              </a:buClr>
              <a:buSzPct val="100000"/>
              <a:buNone/>
            </a:pPr>
            <a:endParaRPr lang="en" dirty="0">
              <a:latin typeface="Cambria"/>
              <a:ea typeface="Cambria"/>
              <a:cs typeface="Cambria"/>
              <a:sym typeface="Cambria"/>
            </a:endParaRPr>
          </a:p>
          <a:p>
            <a:pPr marL="800100" lvl="1" indent="-251459">
              <a:lnSpc>
                <a:spcPct val="80000"/>
              </a:lnSpc>
              <a:spcBef>
                <a:spcPts val="0"/>
              </a:spcBef>
              <a:buClr>
                <a:schemeClr val="tx1"/>
              </a:buClr>
              <a:buSzPct val="100000"/>
              <a:buFont typeface="Cambria"/>
              <a:buChar char="•"/>
            </a:pPr>
            <a:r>
              <a:rPr lang="en" sz="2800" dirty="0">
                <a:latin typeface="Cambria"/>
                <a:ea typeface="Cambria"/>
                <a:cs typeface="Cambria"/>
                <a:sym typeface="Cambria"/>
              </a:rPr>
              <a:t>The address of the housing involved.</a:t>
            </a:r>
          </a:p>
          <a:p>
            <a:pPr marL="91441" lvl="0" indent="0" rtl="0">
              <a:lnSpc>
                <a:spcPct val="80000"/>
              </a:lnSpc>
              <a:spcBef>
                <a:spcPts val="0"/>
              </a:spcBef>
              <a:buClr>
                <a:schemeClr val="tx1"/>
              </a:buClr>
              <a:buSzPct val="100000"/>
              <a:buNone/>
            </a:pPr>
            <a:endParaRPr lang="en" dirty="0">
              <a:latin typeface="Cambria"/>
              <a:ea typeface="Cambria"/>
              <a:cs typeface="Cambria"/>
              <a:sym typeface="Cambria"/>
            </a:endParaRPr>
          </a:p>
          <a:p>
            <a:pPr marL="800100" lvl="1" indent="-251459">
              <a:lnSpc>
                <a:spcPct val="80000"/>
              </a:lnSpc>
              <a:spcBef>
                <a:spcPts val="0"/>
              </a:spcBef>
              <a:buClr>
                <a:schemeClr val="tx1"/>
              </a:buClr>
              <a:buSzPct val="100000"/>
              <a:buFont typeface="Cambria"/>
              <a:buChar char="•"/>
            </a:pPr>
            <a:r>
              <a:rPr lang="en" sz="2800" dirty="0">
                <a:latin typeface="Cambria"/>
                <a:ea typeface="Cambria"/>
                <a:cs typeface="Cambria"/>
                <a:sym typeface="Cambria"/>
              </a:rPr>
              <a:t>A description of the event that made you feel like your rights were violated.</a:t>
            </a:r>
          </a:p>
          <a:p>
            <a:pPr marL="91441" lvl="0" indent="0" rtl="0">
              <a:lnSpc>
                <a:spcPct val="80000"/>
              </a:lnSpc>
              <a:spcBef>
                <a:spcPts val="0"/>
              </a:spcBef>
              <a:buClr>
                <a:schemeClr val="tx1"/>
              </a:buClr>
              <a:buSzPct val="100000"/>
              <a:buNone/>
            </a:pPr>
            <a:endParaRPr lang="en" dirty="0">
              <a:latin typeface="Cambria"/>
              <a:ea typeface="Cambria"/>
              <a:cs typeface="Cambria"/>
              <a:sym typeface="Cambria"/>
            </a:endParaRPr>
          </a:p>
          <a:p>
            <a:pPr marL="800100" lvl="1" indent="-251459">
              <a:lnSpc>
                <a:spcPct val="80000"/>
              </a:lnSpc>
              <a:spcBef>
                <a:spcPts val="0"/>
              </a:spcBef>
              <a:buClr>
                <a:schemeClr val="tx1"/>
              </a:buClr>
              <a:buSzPct val="100000"/>
              <a:buFont typeface="Cambria"/>
              <a:buChar char="•"/>
            </a:pPr>
            <a:r>
              <a:rPr lang="en" sz="2800" dirty="0">
                <a:latin typeface="Cambria"/>
                <a:ea typeface="Cambria"/>
                <a:cs typeface="Cambria"/>
                <a:sym typeface="Cambria"/>
              </a:rPr>
              <a:t>The date of the alleged discrimination.</a:t>
            </a:r>
          </a:p>
          <a:p>
            <a:endParaRPr lang="en-US" dirty="0"/>
          </a:p>
        </p:txBody>
      </p:sp>
    </p:spTree>
    <p:extLst>
      <p:ext uri="{BB962C8B-B14F-4D97-AF65-F5344CB8AC3E}">
        <p14:creationId xmlns:p14="http://schemas.microsoft.com/office/powerpoint/2010/main" val="3983217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A5FD51-60D6-427C-B57B-86B807F571AE}"/>
              </a:ext>
            </a:extLst>
          </p:cNvPr>
          <p:cNvSpPr>
            <a:spLocks noGrp="1"/>
          </p:cNvSpPr>
          <p:nvPr>
            <p:ph type="title"/>
          </p:nvPr>
        </p:nvSpPr>
        <p:spPr>
          <a:xfrm>
            <a:off x="836679" y="723899"/>
            <a:ext cx="6002110" cy="1181813"/>
          </a:xfrm>
        </p:spPr>
        <p:txBody>
          <a:bodyPr vert="horz" lIns="91440" tIns="45720" rIns="91440" bIns="45720" rtlCol="0" anchor="ctr">
            <a:normAutofit/>
          </a:bodyPr>
          <a:lstStyle/>
          <a:p>
            <a:pPr algn="ctr"/>
            <a:r>
              <a:rPr lang="en-US" sz="4000" b="1" dirty="0"/>
              <a:t>RESOURCES</a:t>
            </a:r>
            <a:endParaRPr lang="en-US" sz="4000" dirty="0"/>
          </a:p>
        </p:txBody>
      </p:sp>
      <p:sp>
        <p:nvSpPr>
          <p:cNvPr id="4" name="Text Placeholder 3">
            <a:extLst>
              <a:ext uri="{FF2B5EF4-FFF2-40B4-BE49-F238E27FC236}">
                <a16:creationId xmlns:a16="http://schemas.microsoft.com/office/drawing/2014/main" id="{B3B75605-0F0F-48BE-BD8A-FDC0F02A2CB2}"/>
              </a:ext>
            </a:extLst>
          </p:cNvPr>
          <p:cNvSpPr>
            <a:spLocks noGrp="1"/>
          </p:cNvSpPr>
          <p:nvPr>
            <p:ph type="body" sz="half" idx="2"/>
          </p:nvPr>
        </p:nvSpPr>
        <p:spPr>
          <a:xfrm>
            <a:off x="836680" y="2119357"/>
            <a:ext cx="6002110" cy="4014744"/>
          </a:xfrm>
        </p:spPr>
        <p:txBody>
          <a:bodyPr vert="horz" lIns="91440" tIns="45720" rIns="91440" bIns="45720" rtlCol="0">
            <a:normAutofit/>
          </a:bodyPr>
          <a:lstStyle/>
          <a:p>
            <a:r>
              <a:rPr lang="en-US" sz="2000" dirty="0"/>
              <a:t>HUD’s Office of Fair Housing and Equal Opportunity (FHEO) </a:t>
            </a:r>
          </a:p>
          <a:p>
            <a:pPr marL="285750" indent="-228600">
              <a:buFont typeface="Arial" panose="020B0604020202020204" pitchFamily="34" charset="0"/>
              <a:buChar char="•"/>
            </a:pPr>
            <a:r>
              <a:rPr lang="en-US" sz="2200" dirty="0">
                <a:hlinkClick r:id="rId2"/>
              </a:rPr>
              <a:t>FHEO Home | HUD.gov / U.S. Department of Housing and Urban Development (HUD)</a:t>
            </a:r>
            <a:endParaRPr lang="en-US" sz="2200" dirty="0"/>
          </a:p>
          <a:p>
            <a:pPr marL="285750" indent="-228600">
              <a:buFont typeface="Arial" panose="020B0604020202020204" pitchFamily="34" charset="0"/>
              <a:buChar char="•"/>
            </a:pPr>
            <a:r>
              <a:rPr lang="en-US" sz="2200" dirty="0"/>
              <a:t>Outreach tools: </a:t>
            </a:r>
            <a:r>
              <a:rPr lang="en-US" sz="2200" dirty="0">
                <a:hlinkClick r:id="rId3"/>
              </a:rPr>
              <a:t>Marketing | HUD.gov / U.S. Department of Housing and Urban Development (HUD)</a:t>
            </a:r>
            <a:r>
              <a:rPr lang="en-US" sz="2200" dirty="0"/>
              <a:t> </a:t>
            </a:r>
          </a:p>
          <a:p>
            <a:endParaRPr lang="en-US" sz="900" dirty="0"/>
          </a:p>
          <a:p>
            <a:r>
              <a:rPr lang="en-US" sz="2000" dirty="0"/>
              <a:t>Mississippi Center for Justice </a:t>
            </a:r>
          </a:p>
          <a:p>
            <a:pPr marL="285750" indent="-228600">
              <a:buSzPct val="96000"/>
              <a:buFont typeface="Arial" panose="020B0604020202020204" pitchFamily="34" charset="0"/>
              <a:buChar char="•"/>
            </a:pPr>
            <a:r>
              <a:rPr lang="en-US" sz="2200" dirty="0">
                <a:hlinkClick r:id="rId4"/>
              </a:rPr>
              <a:t>www.mscenterforjustice.org </a:t>
            </a:r>
            <a:endParaRPr lang="en-US" sz="2200" dirty="0"/>
          </a:p>
        </p:txBody>
      </p:sp>
      <p:pic>
        <p:nvPicPr>
          <p:cNvPr id="6" name="Picture 6" descr="Fair Housing for Individuals with Mental Health Fact Sheet for Individuals">
            <a:extLst>
              <a:ext uri="{FF2B5EF4-FFF2-40B4-BE49-F238E27FC236}">
                <a16:creationId xmlns:a16="http://schemas.microsoft.com/office/drawing/2014/main" id="{267294BD-1444-4F92-96BA-5DC651954C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1" r="2857" b="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530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749D9-FBE9-4CE2-A654-367DEB758D2D}"/>
              </a:ext>
            </a:extLst>
          </p:cNvPr>
          <p:cNvSpPr>
            <a:spLocks noGrp="1"/>
          </p:cNvSpPr>
          <p:nvPr>
            <p:ph type="title"/>
          </p:nvPr>
        </p:nvSpPr>
        <p:spPr/>
        <p:txBody>
          <a:bodyPr/>
          <a:lstStyle/>
          <a:p>
            <a:pPr algn="ctr"/>
            <a:r>
              <a:rPr lang="en-US" sz="4400" b="1" dirty="0"/>
              <a:t>Fair Housing &amp; Equal Opportunity (FHEO) Posters &amp; Displays</a:t>
            </a:r>
            <a:endParaRPr lang="en-US" b="1" dirty="0"/>
          </a:p>
        </p:txBody>
      </p:sp>
      <p:graphicFrame>
        <p:nvGraphicFramePr>
          <p:cNvPr id="3" name="Object 5">
            <a:extLst>
              <a:ext uri="{FF2B5EF4-FFF2-40B4-BE49-F238E27FC236}">
                <a16:creationId xmlns:a16="http://schemas.microsoft.com/office/drawing/2014/main" id="{AFA37D24-516D-47E9-AE54-DD1E59BC0865}"/>
              </a:ext>
            </a:extLst>
          </p:cNvPr>
          <p:cNvGraphicFramePr>
            <a:graphicFrameLocks noChangeAspect="1"/>
          </p:cNvGraphicFramePr>
          <p:nvPr>
            <p:extLst>
              <p:ext uri="{D42A27DB-BD31-4B8C-83A1-F6EECF244321}">
                <p14:modId xmlns:p14="http://schemas.microsoft.com/office/powerpoint/2010/main" val="3721824985"/>
              </p:ext>
            </p:extLst>
          </p:nvPr>
        </p:nvGraphicFramePr>
        <p:xfrm>
          <a:off x="1760434" y="1947515"/>
          <a:ext cx="3574487" cy="4626232"/>
        </p:xfrm>
        <a:graphic>
          <a:graphicData uri="http://schemas.openxmlformats.org/presentationml/2006/ole">
            <mc:AlternateContent xmlns:mc="http://schemas.openxmlformats.org/markup-compatibility/2006">
              <mc:Choice xmlns:v="urn:schemas-microsoft-com:vml" Requires="v">
                <p:oleObj spid="_x0000_s1034" name="Acrobat Document" r:id="rId3" imgW="5829185" imgH="7543800" progId="AcroExch.Document.DC">
                  <p:embed/>
                </p:oleObj>
              </mc:Choice>
              <mc:Fallback>
                <p:oleObj name="Acrobat Document" r:id="rId3" imgW="5829185" imgH="7543800" progId="AcroExch.Document.DC">
                  <p:embed/>
                  <p:pic>
                    <p:nvPicPr>
                      <p:cNvPr id="28678" name="Object 5">
                        <a:extLst>
                          <a:ext uri="{FF2B5EF4-FFF2-40B4-BE49-F238E27FC236}">
                            <a16:creationId xmlns:a16="http://schemas.microsoft.com/office/drawing/2014/main" id="{DCF9E013-2C9A-4667-8ADE-7F0978573E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434" y="1947515"/>
                        <a:ext cx="3574487" cy="4626232"/>
                      </a:xfrm>
                      <a:prstGeom prst="rect">
                        <a:avLst/>
                      </a:prstGeom>
                      <a:noFill/>
                      <a:ln>
                        <a:noFill/>
                      </a:ln>
                    </p:spPr>
                  </p:pic>
                </p:oleObj>
              </mc:Fallback>
            </mc:AlternateContent>
          </a:graphicData>
        </a:graphic>
      </p:graphicFrame>
      <p:graphicFrame>
        <p:nvGraphicFramePr>
          <p:cNvPr id="4" name="Object 4">
            <a:extLst>
              <a:ext uri="{FF2B5EF4-FFF2-40B4-BE49-F238E27FC236}">
                <a16:creationId xmlns:a16="http://schemas.microsoft.com/office/drawing/2014/main" id="{45A45D8A-D7DE-4022-8092-A70119697515}"/>
              </a:ext>
            </a:extLst>
          </p:cNvPr>
          <p:cNvGraphicFramePr>
            <a:graphicFrameLocks noChangeAspect="1"/>
          </p:cNvGraphicFramePr>
          <p:nvPr>
            <p:extLst>
              <p:ext uri="{D42A27DB-BD31-4B8C-83A1-F6EECF244321}">
                <p14:modId xmlns:p14="http://schemas.microsoft.com/office/powerpoint/2010/main" val="3163503746"/>
              </p:ext>
            </p:extLst>
          </p:nvPr>
        </p:nvGraphicFramePr>
        <p:xfrm>
          <a:off x="6569756" y="1988254"/>
          <a:ext cx="3574487" cy="4628844"/>
        </p:xfrm>
        <a:graphic>
          <a:graphicData uri="http://schemas.openxmlformats.org/presentationml/2006/ole">
            <mc:AlternateContent xmlns:mc="http://schemas.openxmlformats.org/markup-compatibility/2006">
              <mc:Choice xmlns:v="urn:schemas-microsoft-com:vml" Requires="v">
                <p:oleObj spid="_x0000_s1035" name="Acrobat Document" r:id="rId5" imgW="5279185" imgH="6832121" progId="AcroExch.Document.DC">
                  <p:embed/>
                </p:oleObj>
              </mc:Choice>
              <mc:Fallback>
                <p:oleObj name="Acrobat Document" r:id="rId5" imgW="5279185" imgH="6832121" progId="AcroExch.Document.DC">
                  <p:embed/>
                  <p:pic>
                    <p:nvPicPr>
                      <p:cNvPr id="28677" name="Object 4">
                        <a:extLst>
                          <a:ext uri="{FF2B5EF4-FFF2-40B4-BE49-F238E27FC236}">
                            <a16:creationId xmlns:a16="http://schemas.microsoft.com/office/drawing/2014/main" id="{1FE40FFE-075D-4862-8FE1-54617DACC143}"/>
                          </a:ext>
                        </a:extLst>
                      </p:cNvPr>
                      <p:cNvPicPr>
                        <a:picLocks noChangeAspect="1" noChangeArrowheads="1"/>
                      </p:cNvPicPr>
                      <p:nvPr/>
                    </p:nvPicPr>
                    <p:blipFill>
                      <a:blip r:embed="rId6"/>
                      <a:srcRect/>
                      <a:stretch>
                        <a:fillRect/>
                      </a:stretch>
                    </p:blipFill>
                    <p:spPr bwMode="auto">
                      <a:xfrm>
                        <a:off x="6569756" y="1988254"/>
                        <a:ext cx="3574487" cy="462884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350519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6C24-6221-40D8-97CE-35398B1C7A9A}"/>
              </a:ext>
            </a:extLst>
          </p:cNvPr>
          <p:cNvSpPr>
            <a:spLocks noGrp="1"/>
          </p:cNvSpPr>
          <p:nvPr>
            <p:ph type="title"/>
          </p:nvPr>
        </p:nvSpPr>
        <p:spPr>
          <a:xfrm>
            <a:off x="3020497" y="532658"/>
            <a:ext cx="7335639" cy="1600200"/>
          </a:xfrm>
        </p:spPr>
        <p:txBody>
          <a:bodyPr>
            <a:normAutofit/>
          </a:bodyPr>
          <a:lstStyle/>
          <a:p>
            <a:pPr algn="ctr"/>
            <a:r>
              <a:rPr lang="en-US" b="1" dirty="0"/>
              <a:t>ANY QUESTIONS? </a:t>
            </a:r>
            <a:br>
              <a:rPr lang="en-US" b="1" dirty="0"/>
            </a:br>
            <a:br>
              <a:rPr lang="en-US" b="1" dirty="0"/>
            </a:br>
            <a:r>
              <a:rPr lang="en-US" b="1" dirty="0"/>
              <a:t>CONTACT US!</a:t>
            </a:r>
          </a:p>
        </p:txBody>
      </p:sp>
      <p:sp>
        <p:nvSpPr>
          <p:cNvPr id="4" name="Text Placeholder 3">
            <a:extLst>
              <a:ext uri="{FF2B5EF4-FFF2-40B4-BE49-F238E27FC236}">
                <a16:creationId xmlns:a16="http://schemas.microsoft.com/office/drawing/2014/main" id="{8823E0D4-479F-4EC6-ACD9-EA19206DB0C7}"/>
              </a:ext>
            </a:extLst>
          </p:cNvPr>
          <p:cNvSpPr>
            <a:spLocks noGrp="1"/>
          </p:cNvSpPr>
          <p:nvPr>
            <p:ph type="body" sz="half" idx="2"/>
          </p:nvPr>
        </p:nvSpPr>
        <p:spPr>
          <a:xfrm>
            <a:off x="4572000" y="2512265"/>
            <a:ext cx="4232635" cy="3743222"/>
          </a:xfrm>
        </p:spPr>
        <p:txBody>
          <a:bodyPr/>
          <a:lstStyle/>
          <a:p>
            <a:pPr lvl="0" algn="ctr">
              <a:spcBef>
                <a:spcPts val="0"/>
              </a:spcBef>
            </a:pPr>
            <a:endParaRPr lang="en-US" sz="1600" dirty="0">
              <a:sym typeface="Century Gothic"/>
            </a:endParaRPr>
          </a:p>
          <a:p>
            <a:pPr lvl="0" algn="ctr">
              <a:spcBef>
                <a:spcPts val="0"/>
              </a:spcBef>
            </a:pPr>
            <a:endParaRPr lang="en-US" dirty="0">
              <a:sym typeface="Century Gothic"/>
            </a:endParaRPr>
          </a:p>
          <a:p>
            <a:pPr lvl="0" algn="ctr">
              <a:spcBef>
                <a:spcPts val="0"/>
              </a:spcBef>
            </a:pPr>
            <a:endParaRPr lang="en-US" dirty="0">
              <a:sym typeface="Century Gothic"/>
            </a:endParaRPr>
          </a:p>
          <a:p>
            <a:pPr lvl="0" algn="ctr">
              <a:spcBef>
                <a:spcPts val="0"/>
              </a:spcBef>
            </a:pPr>
            <a:r>
              <a:rPr lang="en-US" sz="2800" dirty="0">
                <a:sym typeface="Century Gothic"/>
              </a:rPr>
              <a:t>Mississippi Center for Justice</a:t>
            </a:r>
          </a:p>
          <a:p>
            <a:pPr lvl="0" algn="ctr">
              <a:spcBef>
                <a:spcPts val="0"/>
              </a:spcBef>
            </a:pPr>
            <a:endParaRPr lang="en-US" sz="2800" dirty="0">
              <a:sym typeface="Century Gothic"/>
            </a:endParaRPr>
          </a:p>
          <a:p>
            <a:pPr lvl="0" algn="ctr">
              <a:spcBef>
                <a:spcPts val="0"/>
              </a:spcBef>
            </a:pPr>
            <a:r>
              <a:rPr lang="en-US" sz="2800" dirty="0">
                <a:sym typeface="Century Gothic"/>
              </a:rPr>
              <a:t>Fair Housing Hotline</a:t>
            </a:r>
          </a:p>
          <a:p>
            <a:pPr lvl="0" algn="ctr">
              <a:spcBef>
                <a:spcPts val="0"/>
              </a:spcBef>
            </a:pPr>
            <a:endParaRPr lang="en-US" sz="2800" dirty="0">
              <a:sym typeface="Century Gothic"/>
            </a:endParaRPr>
          </a:p>
          <a:p>
            <a:pPr lvl="0" algn="ctr">
              <a:spcBef>
                <a:spcPts val="480"/>
              </a:spcBef>
            </a:pPr>
            <a:r>
              <a:rPr lang="en-US" sz="2800" dirty="0">
                <a:sym typeface="Century Gothic"/>
              </a:rPr>
              <a:t>1-877-352-2269</a:t>
            </a:r>
          </a:p>
          <a:p>
            <a:endParaRPr lang="en-US" dirty="0"/>
          </a:p>
        </p:txBody>
      </p:sp>
      <p:pic>
        <p:nvPicPr>
          <p:cNvPr id="5" name="Shape 206">
            <a:extLst>
              <a:ext uri="{FF2B5EF4-FFF2-40B4-BE49-F238E27FC236}">
                <a16:creationId xmlns:a16="http://schemas.microsoft.com/office/drawing/2014/main" id="{0371F901-4CE9-40CE-BAE8-19E461BBA80C}"/>
              </a:ext>
            </a:extLst>
          </p:cNvPr>
          <p:cNvPicPr preferRelativeResize="0">
            <a:picLocks noGrp="1"/>
          </p:cNvPicPr>
          <p:nvPr>
            <p:ph idx="1"/>
          </p:nvPr>
        </p:nvPicPr>
        <p:blipFill rotWithShape="1">
          <a:blip r:embed="rId2">
            <a:alphaModFix/>
          </a:blip>
          <a:srcRect/>
          <a:stretch/>
        </p:blipFill>
        <p:spPr>
          <a:xfrm>
            <a:off x="1224225" y="762855"/>
            <a:ext cx="1848913" cy="1273335"/>
          </a:xfrm>
          <a:prstGeom prst="rect">
            <a:avLst/>
          </a:prstGeom>
          <a:noFill/>
          <a:ln>
            <a:noFill/>
          </a:ln>
        </p:spPr>
      </p:pic>
      <p:pic>
        <p:nvPicPr>
          <p:cNvPr id="6" name="Shape 206">
            <a:extLst>
              <a:ext uri="{FF2B5EF4-FFF2-40B4-BE49-F238E27FC236}">
                <a16:creationId xmlns:a16="http://schemas.microsoft.com/office/drawing/2014/main" id="{A137EDE3-0BFF-4919-97FF-9050BB503AB9}"/>
              </a:ext>
            </a:extLst>
          </p:cNvPr>
          <p:cNvPicPr preferRelativeResize="0">
            <a:picLocks/>
          </p:cNvPicPr>
          <p:nvPr/>
        </p:nvPicPr>
        <p:blipFill rotWithShape="1">
          <a:blip r:embed="rId2">
            <a:alphaModFix/>
          </a:blip>
          <a:srcRect/>
          <a:stretch/>
        </p:blipFill>
        <p:spPr>
          <a:xfrm>
            <a:off x="9700181" y="4997059"/>
            <a:ext cx="1754957" cy="1335375"/>
          </a:xfrm>
          <a:prstGeom prst="rect">
            <a:avLst/>
          </a:prstGeom>
          <a:noFill/>
          <a:ln>
            <a:noFill/>
          </a:ln>
        </p:spPr>
      </p:pic>
    </p:spTree>
    <p:extLst>
      <p:ext uri="{BB962C8B-B14F-4D97-AF65-F5344CB8AC3E}">
        <p14:creationId xmlns:p14="http://schemas.microsoft.com/office/powerpoint/2010/main" val="3882910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E3286-D0BB-4837-B263-AE2CD31E32D7}"/>
              </a:ext>
            </a:extLst>
          </p:cNvPr>
          <p:cNvSpPr>
            <a:spLocks noGrp="1"/>
          </p:cNvSpPr>
          <p:nvPr>
            <p:ph type="title"/>
          </p:nvPr>
        </p:nvSpPr>
        <p:spPr>
          <a:xfrm>
            <a:off x="1188578" y="2381933"/>
            <a:ext cx="10515600" cy="1325563"/>
          </a:xfrm>
        </p:spPr>
        <p:txBody>
          <a:bodyPr>
            <a:normAutofit/>
          </a:bodyPr>
          <a:lstStyle/>
          <a:p>
            <a:pPr algn="ctr"/>
            <a:r>
              <a:rPr lang="en-US" sz="7200" b="1" dirty="0"/>
              <a:t>THANK YOU!</a:t>
            </a:r>
          </a:p>
        </p:txBody>
      </p:sp>
    </p:spTree>
    <p:extLst>
      <p:ext uri="{BB962C8B-B14F-4D97-AF65-F5344CB8AC3E}">
        <p14:creationId xmlns:p14="http://schemas.microsoft.com/office/powerpoint/2010/main" val="2578385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8402D-1FD3-41EA-9CAB-B178EC20DE24}"/>
              </a:ext>
            </a:extLst>
          </p:cNvPr>
          <p:cNvSpPr>
            <a:spLocks noGrp="1"/>
          </p:cNvSpPr>
          <p:nvPr>
            <p:ph type="title"/>
          </p:nvPr>
        </p:nvSpPr>
        <p:spPr/>
        <p:txBody>
          <a:bodyPr>
            <a:normAutofit/>
          </a:bodyPr>
          <a:lstStyle/>
          <a:p>
            <a:pPr algn="ctr"/>
            <a:r>
              <a:rPr lang="en-US" sz="4800" dirty="0"/>
              <a:t>WHAT YOU WILL LEARN TODAY</a:t>
            </a:r>
          </a:p>
        </p:txBody>
      </p:sp>
      <p:sp>
        <p:nvSpPr>
          <p:cNvPr id="3" name="Content Placeholder 2">
            <a:extLst>
              <a:ext uri="{FF2B5EF4-FFF2-40B4-BE49-F238E27FC236}">
                <a16:creationId xmlns:a16="http://schemas.microsoft.com/office/drawing/2014/main" id="{FB7194AB-9E2A-4E9E-B3C8-6D07B521F1BB}"/>
              </a:ext>
            </a:extLst>
          </p:cNvPr>
          <p:cNvSpPr>
            <a:spLocks noGrp="1"/>
          </p:cNvSpPr>
          <p:nvPr>
            <p:ph idx="1"/>
          </p:nvPr>
        </p:nvSpPr>
        <p:spPr>
          <a:xfrm>
            <a:off x="2605043" y="1825625"/>
            <a:ext cx="6981914" cy="4351338"/>
          </a:xfrm>
        </p:spPr>
        <p:txBody>
          <a:bodyPr>
            <a:normAutofit/>
          </a:bodyPr>
          <a:lstStyle/>
          <a:p>
            <a:r>
              <a:rPr lang="en-US" sz="4000" dirty="0"/>
              <a:t>What fair housing laws are</a:t>
            </a:r>
          </a:p>
          <a:p>
            <a:r>
              <a:rPr lang="en-US" sz="4000" dirty="0"/>
              <a:t>Who is protected</a:t>
            </a:r>
          </a:p>
          <a:p>
            <a:pPr marL="182880">
              <a:spcAft>
                <a:spcPts val="600"/>
              </a:spcAft>
            </a:pPr>
            <a:r>
              <a:rPr lang="en-US" sz="4000" dirty="0"/>
              <a:t>What properties are covered</a:t>
            </a:r>
          </a:p>
          <a:p>
            <a:pPr marL="182880">
              <a:spcAft>
                <a:spcPts val="600"/>
              </a:spcAft>
            </a:pPr>
            <a:r>
              <a:rPr lang="en-US" sz="4000" dirty="0"/>
              <a:t>What properties are exempt</a:t>
            </a:r>
          </a:p>
          <a:p>
            <a:r>
              <a:rPr lang="en-US" sz="4000" dirty="0"/>
              <a:t> How to file a complaint </a:t>
            </a:r>
          </a:p>
        </p:txBody>
      </p:sp>
    </p:spTree>
    <p:extLst>
      <p:ext uri="{BB962C8B-B14F-4D97-AF65-F5344CB8AC3E}">
        <p14:creationId xmlns:p14="http://schemas.microsoft.com/office/powerpoint/2010/main" val="2638404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8B5CD-7F5A-4E01-8629-7D9FA44E0AFD}"/>
              </a:ext>
            </a:extLst>
          </p:cNvPr>
          <p:cNvSpPr>
            <a:spLocks noGrp="1"/>
          </p:cNvSpPr>
          <p:nvPr>
            <p:ph type="title"/>
          </p:nvPr>
        </p:nvSpPr>
        <p:spPr>
          <a:xfrm>
            <a:off x="904972" y="1396289"/>
            <a:ext cx="4581427" cy="1325563"/>
          </a:xfrm>
        </p:spPr>
        <p:txBody>
          <a:bodyPr vert="horz" lIns="91440" tIns="45720" rIns="91440" bIns="45720" rtlCol="0" anchor="ctr">
            <a:normAutofit/>
          </a:bodyPr>
          <a:lstStyle/>
          <a:p>
            <a:pPr algn="ctr"/>
            <a:r>
              <a:rPr lang="en-US" sz="3400" b="1" kern="1200" dirty="0">
                <a:solidFill>
                  <a:schemeClr val="tx1"/>
                </a:solidFill>
                <a:latin typeface="+mj-lt"/>
                <a:ea typeface="+mj-ea"/>
                <a:cs typeface="+mj-cs"/>
              </a:rPr>
              <a:t>THE FEDERAL FAIR HOUSING ACT</a:t>
            </a:r>
          </a:p>
        </p:txBody>
      </p:sp>
      <p:sp>
        <p:nvSpPr>
          <p:cNvPr id="4" name="Text Placeholder 3">
            <a:extLst>
              <a:ext uri="{FF2B5EF4-FFF2-40B4-BE49-F238E27FC236}">
                <a16:creationId xmlns:a16="http://schemas.microsoft.com/office/drawing/2014/main" id="{47F1CFD4-4E4C-4EAE-AF17-10DF8F6EFB46}"/>
              </a:ext>
            </a:extLst>
          </p:cNvPr>
          <p:cNvSpPr>
            <a:spLocks noGrp="1"/>
          </p:cNvSpPr>
          <p:nvPr>
            <p:ph type="body" sz="half" idx="2"/>
          </p:nvPr>
        </p:nvSpPr>
        <p:spPr>
          <a:xfrm>
            <a:off x="1058797" y="2871982"/>
            <a:ext cx="4581427" cy="3181684"/>
          </a:xfrm>
        </p:spPr>
        <p:txBody>
          <a:bodyPr vert="horz" lIns="91440" tIns="45720" rIns="91440" bIns="45720" rtlCol="0" anchor="t">
            <a:normAutofit/>
          </a:bodyPr>
          <a:lstStyle/>
          <a:p>
            <a:pPr marL="749300" lvl="0" indent="-457200">
              <a:spcBef>
                <a:spcPts val="0"/>
              </a:spcBef>
              <a:buClr>
                <a:schemeClr val="tx1"/>
              </a:buClr>
              <a:buSzPct val="100000"/>
              <a:buFont typeface="Wingdings" panose="05000000000000000000" pitchFamily="2" charset="2"/>
              <a:buChar char="§"/>
            </a:pPr>
            <a:r>
              <a:rPr lang="en-US" sz="2800" dirty="0">
                <a:sym typeface="Cambria"/>
              </a:rPr>
              <a:t>Passed in 1968, after the assassination of Rev. Dr. Martin Luther King, Jr.</a:t>
            </a:r>
          </a:p>
          <a:p>
            <a:pPr marL="292100" lvl="0">
              <a:spcBef>
                <a:spcPts val="0"/>
              </a:spcBef>
              <a:buClr>
                <a:schemeClr val="tx1"/>
              </a:buClr>
              <a:buSzPct val="100000"/>
            </a:pPr>
            <a:endParaRPr lang="en-US" sz="2800" dirty="0">
              <a:sym typeface="Cambria"/>
            </a:endParaRPr>
          </a:p>
          <a:p>
            <a:pPr marL="749300" lvl="0" indent="-457200">
              <a:spcBef>
                <a:spcPts val="0"/>
              </a:spcBef>
              <a:buClr>
                <a:schemeClr val="tx1"/>
              </a:buClr>
              <a:buSzPct val="100000"/>
              <a:buFont typeface="Wingdings" panose="05000000000000000000" pitchFamily="2" charset="2"/>
              <a:buChar char="§"/>
            </a:pPr>
            <a:r>
              <a:rPr lang="en-US" sz="2800" dirty="0">
                <a:sym typeface="Cambria"/>
              </a:rPr>
              <a:t>Significantly strengthened when it was amended in 1988</a:t>
            </a:r>
          </a:p>
          <a:p>
            <a:pPr indent="-228600">
              <a:buFont typeface="Arial" panose="020B0604020202020204" pitchFamily="34" charset="0"/>
              <a:buChar char="•"/>
            </a:pPr>
            <a:endParaRPr lang="en-US" sz="1800" dirty="0"/>
          </a:p>
        </p:txBody>
      </p:sp>
      <p:sp>
        <p:nvSpPr>
          <p:cNvPr id="11" name="Freeform: Shape 10">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Shape 75">
            <a:extLst>
              <a:ext uri="{FF2B5EF4-FFF2-40B4-BE49-F238E27FC236}">
                <a16:creationId xmlns:a16="http://schemas.microsoft.com/office/drawing/2014/main" id="{DD0F9174-9C74-4E70-9CCE-0E9DACC88E49}"/>
              </a:ext>
            </a:extLst>
          </p:cNvPr>
          <p:cNvPicPr preferRelativeResize="0"/>
          <p:nvPr/>
        </p:nvPicPr>
        <p:blipFill rotWithShape="1">
          <a:blip r:embed="rId2"/>
          <a:srcRect l="912" r="2" b="2"/>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p:spPr>
      </p:pic>
      <p:sp>
        <p:nvSpPr>
          <p:cNvPr id="25" name="Freeform: Shape 12">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E85F652E-B05A-4A63-B62D-F6B777D2627F}"/>
              </a:ext>
            </a:extLst>
          </p:cNvPr>
          <p:cNvPicPr>
            <a:picLocks noChangeAspect="1"/>
          </p:cNvPicPr>
          <p:nvPr/>
        </p:nvPicPr>
        <p:blipFill rotWithShape="1">
          <a:blip r:embed="rId3"/>
          <a:srcRect r="31609"/>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355592928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15FF-EF52-41CF-8368-1834329EC348}"/>
              </a:ext>
            </a:extLst>
          </p:cNvPr>
          <p:cNvSpPr>
            <a:spLocks noGrp="1"/>
          </p:cNvSpPr>
          <p:nvPr>
            <p:ph type="title"/>
          </p:nvPr>
        </p:nvSpPr>
        <p:spPr/>
        <p:txBody>
          <a:bodyPr/>
          <a:lstStyle/>
          <a:p>
            <a:pPr algn="ctr"/>
            <a:r>
              <a:rPr lang="en-US" b="1" dirty="0"/>
              <a:t>SEVEN PROTECTED CLASSES</a:t>
            </a:r>
          </a:p>
        </p:txBody>
      </p:sp>
      <p:sp>
        <p:nvSpPr>
          <p:cNvPr id="3" name="Content Placeholder 2">
            <a:extLst>
              <a:ext uri="{FF2B5EF4-FFF2-40B4-BE49-F238E27FC236}">
                <a16:creationId xmlns:a16="http://schemas.microsoft.com/office/drawing/2014/main" id="{840A43BD-4268-4F1F-B925-E4269299A5A4}"/>
              </a:ext>
            </a:extLst>
          </p:cNvPr>
          <p:cNvSpPr>
            <a:spLocks noGrp="1"/>
          </p:cNvSpPr>
          <p:nvPr>
            <p:ph idx="1"/>
          </p:nvPr>
        </p:nvSpPr>
        <p:spPr>
          <a:xfrm>
            <a:off x="4161801" y="1825625"/>
            <a:ext cx="4110528" cy="4351338"/>
          </a:xfrm>
        </p:spPr>
        <p:txBody>
          <a:bodyPr>
            <a:normAutofit/>
          </a:bodyPr>
          <a:lstStyle/>
          <a:p>
            <a:pPr marL="514350" indent="-514350">
              <a:buFont typeface="+mj-lt"/>
              <a:buAutoNum type="arabicParenR"/>
            </a:pPr>
            <a:r>
              <a:rPr lang="en-US" sz="3600" dirty="0"/>
              <a:t>Race</a:t>
            </a:r>
          </a:p>
          <a:p>
            <a:pPr marL="514350" indent="-514350">
              <a:buFont typeface="+mj-lt"/>
              <a:buAutoNum type="arabicParenR"/>
            </a:pPr>
            <a:r>
              <a:rPr lang="en-US" sz="3600" dirty="0"/>
              <a:t>Disability</a:t>
            </a:r>
          </a:p>
          <a:p>
            <a:pPr marL="514350" indent="-514350">
              <a:buFont typeface="+mj-lt"/>
              <a:buAutoNum type="arabicParenR"/>
            </a:pPr>
            <a:r>
              <a:rPr lang="en-US" sz="3600" dirty="0"/>
              <a:t>Family Status</a:t>
            </a:r>
          </a:p>
          <a:p>
            <a:pPr marL="514350" indent="-514350">
              <a:buFont typeface="+mj-lt"/>
              <a:buAutoNum type="arabicParenR"/>
            </a:pPr>
            <a:r>
              <a:rPr lang="en-US" sz="3600" dirty="0"/>
              <a:t>National Origin</a:t>
            </a:r>
          </a:p>
          <a:p>
            <a:pPr marL="514350" indent="-514350">
              <a:buFont typeface="+mj-lt"/>
              <a:buAutoNum type="arabicParenR"/>
            </a:pPr>
            <a:r>
              <a:rPr lang="en-US" sz="3600" dirty="0"/>
              <a:t>Sex</a:t>
            </a:r>
          </a:p>
          <a:p>
            <a:pPr marL="514350" indent="-514350">
              <a:buFont typeface="+mj-lt"/>
              <a:buAutoNum type="arabicParenR"/>
            </a:pPr>
            <a:r>
              <a:rPr lang="en-US" sz="3600" dirty="0"/>
              <a:t>Religion</a:t>
            </a:r>
          </a:p>
          <a:p>
            <a:pPr marL="514350" indent="-514350">
              <a:buFont typeface="+mj-lt"/>
              <a:buAutoNum type="arabicParenR"/>
            </a:pPr>
            <a:r>
              <a:rPr lang="en-US" sz="3600" dirty="0"/>
              <a:t>Color</a:t>
            </a:r>
          </a:p>
        </p:txBody>
      </p:sp>
    </p:spTree>
    <p:extLst>
      <p:ext uri="{BB962C8B-B14F-4D97-AF65-F5344CB8AC3E}">
        <p14:creationId xmlns:p14="http://schemas.microsoft.com/office/powerpoint/2010/main" val="3980207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C29D-F898-456B-8979-E4831E65A53A}"/>
              </a:ext>
            </a:extLst>
          </p:cNvPr>
          <p:cNvSpPr>
            <a:spLocks noGrp="1"/>
          </p:cNvSpPr>
          <p:nvPr>
            <p:ph type="title"/>
          </p:nvPr>
        </p:nvSpPr>
        <p:spPr/>
        <p:txBody>
          <a:bodyPr/>
          <a:lstStyle/>
          <a:p>
            <a:pPr algn="ctr"/>
            <a:r>
              <a:rPr lang="en-US" dirty="0"/>
              <a:t>TRANSACTIONS COVERED </a:t>
            </a:r>
          </a:p>
        </p:txBody>
      </p:sp>
      <p:sp>
        <p:nvSpPr>
          <p:cNvPr id="3" name="Content Placeholder 2">
            <a:extLst>
              <a:ext uri="{FF2B5EF4-FFF2-40B4-BE49-F238E27FC236}">
                <a16:creationId xmlns:a16="http://schemas.microsoft.com/office/drawing/2014/main" id="{6FD7A566-D713-4F7B-AB02-20348E2ED233}"/>
              </a:ext>
            </a:extLst>
          </p:cNvPr>
          <p:cNvSpPr>
            <a:spLocks noGrp="1"/>
          </p:cNvSpPr>
          <p:nvPr>
            <p:ph idx="1"/>
          </p:nvPr>
        </p:nvSpPr>
        <p:spPr>
          <a:xfrm>
            <a:off x="2136450" y="1825625"/>
            <a:ext cx="8144142" cy="4351338"/>
          </a:xfrm>
        </p:spPr>
        <p:txBody>
          <a:bodyPr>
            <a:normAutofit/>
          </a:bodyPr>
          <a:lstStyle/>
          <a:p>
            <a:pPr marL="274320" indent="0">
              <a:buFont typeface="Wingdings" panose="05000000000000000000" pitchFamily="2" charset="2"/>
              <a:buChar char="Ø"/>
            </a:pPr>
            <a:r>
              <a:rPr lang="en-US" sz="3200" dirty="0"/>
              <a:t> Sales</a:t>
            </a:r>
          </a:p>
          <a:p>
            <a:pPr marL="274320" indent="0">
              <a:buFont typeface="Wingdings" panose="05000000000000000000" pitchFamily="2" charset="2"/>
              <a:buChar char="Ø"/>
            </a:pPr>
            <a:r>
              <a:rPr lang="en-US" sz="3200" dirty="0"/>
              <a:t>Rentals</a:t>
            </a:r>
          </a:p>
          <a:p>
            <a:pPr marL="274320" indent="0">
              <a:buFont typeface="Wingdings" panose="05000000000000000000" pitchFamily="2" charset="2"/>
              <a:buChar char="Ø"/>
            </a:pPr>
            <a:r>
              <a:rPr lang="en-US" sz="3200" dirty="0"/>
              <a:t>Insurance</a:t>
            </a:r>
          </a:p>
          <a:p>
            <a:pPr marL="274320" indent="0">
              <a:buFont typeface="Wingdings" panose="05000000000000000000" pitchFamily="2" charset="2"/>
              <a:buChar char="Ø"/>
            </a:pPr>
            <a:r>
              <a:rPr lang="en-US" sz="3200" dirty="0"/>
              <a:t>Denial of Reasonable Accommodations </a:t>
            </a:r>
          </a:p>
          <a:p>
            <a:pPr marL="274320" indent="0">
              <a:buFont typeface="Wingdings" panose="05000000000000000000" pitchFamily="2" charset="2"/>
              <a:buChar char="Ø"/>
            </a:pPr>
            <a:r>
              <a:rPr lang="en-US" sz="3200" dirty="0"/>
              <a:t>Denial of Reasonable Modifications</a:t>
            </a:r>
          </a:p>
          <a:p>
            <a:pPr marL="274320" indent="0">
              <a:buFont typeface="Wingdings" panose="05000000000000000000" pitchFamily="2" charset="2"/>
              <a:buChar char="Ø"/>
            </a:pPr>
            <a:r>
              <a:rPr lang="en-US" sz="3200" dirty="0"/>
              <a:t>All Areas Connected with Residential Housing </a:t>
            </a:r>
          </a:p>
        </p:txBody>
      </p:sp>
    </p:spTree>
    <p:extLst>
      <p:ext uri="{BB962C8B-B14F-4D97-AF65-F5344CB8AC3E}">
        <p14:creationId xmlns:p14="http://schemas.microsoft.com/office/powerpoint/2010/main" val="247207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18">
            <a:extLst>
              <a:ext uri="{FF2B5EF4-FFF2-40B4-BE49-F238E27FC236}">
                <a16:creationId xmlns:a16="http://schemas.microsoft.com/office/drawing/2014/main" id="{1FB6D4D1-08B6-497A-A130-3BBEF7D7935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6561" b="8853"/>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71262594-0596-4C2D-88B9-B69D814895D2}"/>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b="1" dirty="0"/>
              <a:t>HOUSING COVERED</a:t>
            </a:r>
          </a:p>
        </p:txBody>
      </p:sp>
      <p:cxnSp>
        <p:nvCxnSpPr>
          <p:cNvPr id="32" name="Straight Connector 2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92550A0-A8CE-41FC-82BB-537A87E28EC5}"/>
              </a:ext>
            </a:extLst>
          </p:cNvPr>
          <p:cNvSpPr>
            <a:spLocks noGrp="1"/>
          </p:cNvSpPr>
          <p:nvPr>
            <p:ph type="body" sz="half" idx="2"/>
          </p:nvPr>
        </p:nvSpPr>
        <p:spPr>
          <a:xfrm>
            <a:off x="263952" y="3520860"/>
            <a:ext cx="5024486" cy="3016671"/>
          </a:xfrm>
        </p:spPr>
        <p:txBody>
          <a:bodyPr vert="horz" lIns="91440" tIns="45720" rIns="91440" bIns="45720" rtlCol="0" anchor="ctr">
            <a:noAutofit/>
          </a:bodyPr>
          <a:lstStyle/>
          <a:p>
            <a:pPr marL="480060" lvl="0" indent="-228600">
              <a:spcBef>
                <a:spcPts val="600"/>
              </a:spcBef>
              <a:buClr>
                <a:srgbClr val="6B7C72"/>
              </a:buClr>
              <a:buSzPct val="100000"/>
              <a:buFont typeface="Arial" panose="020B0604020202020204" pitchFamily="34" charset="0"/>
              <a:buChar char="•"/>
            </a:pPr>
            <a:r>
              <a:rPr lang="en-US" sz="2400" dirty="0">
                <a:sym typeface="Cambria"/>
              </a:rPr>
              <a:t>Apartments, houseboats, homeless shelters, and migrant farmworker housing.</a:t>
            </a:r>
          </a:p>
          <a:p>
            <a:pPr marL="480060" lvl="0" indent="-228600">
              <a:spcBef>
                <a:spcPts val="600"/>
              </a:spcBef>
              <a:buClr>
                <a:srgbClr val="6B7C72"/>
              </a:buClr>
              <a:buSzPct val="100000"/>
              <a:buFont typeface="Arial" panose="020B0604020202020204" pitchFamily="34" charset="0"/>
              <a:buChar char="•"/>
            </a:pPr>
            <a:r>
              <a:rPr lang="en-US" sz="2400" dirty="0">
                <a:sym typeface="Cambria"/>
              </a:rPr>
              <a:t>Any residential building or vacant land available for the sale or lease of a dwelling.</a:t>
            </a:r>
          </a:p>
          <a:p>
            <a:pPr marL="480060" lvl="0" indent="-228600">
              <a:spcBef>
                <a:spcPts val="600"/>
              </a:spcBef>
              <a:buClr>
                <a:srgbClr val="6B7C72"/>
              </a:buClr>
              <a:buSzPct val="100000"/>
              <a:buFont typeface="Arial" panose="020B0604020202020204" pitchFamily="34" charset="0"/>
              <a:buChar char="•"/>
            </a:pPr>
            <a:r>
              <a:rPr lang="en-US" sz="2400" dirty="0">
                <a:sym typeface="Cambria"/>
              </a:rPr>
              <a:t>Any place to which a person “intends to return.”</a:t>
            </a:r>
          </a:p>
        </p:txBody>
      </p:sp>
    </p:spTree>
    <p:extLst>
      <p:ext uri="{BB962C8B-B14F-4D97-AF65-F5344CB8AC3E}">
        <p14:creationId xmlns:p14="http://schemas.microsoft.com/office/powerpoint/2010/main" val="2858438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8A2983-2358-4DA8-BDC9-46D0188719E3}"/>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000" b="1"/>
              <a:t>ACTIONS THAT CAN VIOLATE THE LAW</a:t>
            </a:r>
          </a:p>
        </p:txBody>
      </p:sp>
      <p:sp>
        <p:nvSpPr>
          <p:cNvPr id="1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55A0E2-82B3-4475-A02D-FCA6D9174618}"/>
              </a:ext>
            </a:extLst>
          </p:cNvPr>
          <p:cNvPicPr>
            <a:picLocks noChangeAspect="1"/>
          </p:cNvPicPr>
          <p:nvPr/>
        </p:nvPicPr>
        <p:blipFill rotWithShape="1">
          <a:blip r:embed="rId2"/>
          <a:srcRect l="3262" r="5715"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77474535"/>
      </p:ext>
    </p:extLst>
  </p:cSld>
  <p:clrMapOvr>
    <a:masterClrMapping/>
  </p:clrMapOvr>
</p:sld>
</file>

<file path=ppt/theme/theme1.xml><?xml version="1.0" encoding="utf-8"?>
<a:theme xmlns:a="http://schemas.openxmlformats.org/drawingml/2006/main" name="Office Theme">
  <a:themeElements>
    <a:clrScheme name="Custom 3">
      <a:dk1>
        <a:srgbClr val="021130"/>
      </a:dk1>
      <a:lt1>
        <a:sysClr val="window" lastClr="FFFFFF"/>
      </a:lt1>
      <a:dk2>
        <a:srgbClr val="021130"/>
      </a:dk2>
      <a:lt2>
        <a:srgbClr val="F2F2F2"/>
      </a:lt2>
      <a:accent1>
        <a:srgbClr val="35648A"/>
      </a:accent1>
      <a:accent2>
        <a:srgbClr val="BF8D43"/>
      </a:accent2>
      <a:accent3>
        <a:srgbClr val="A5A5A5"/>
      </a:accent3>
      <a:accent4>
        <a:srgbClr val="946E94"/>
      </a:accent4>
      <a:accent5>
        <a:srgbClr val="5B9BD5"/>
      </a:accent5>
      <a:accent6>
        <a:srgbClr val="F9BC30"/>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2401</TotalTime>
  <Words>1490</Words>
  <Application>Microsoft Office PowerPoint</Application>
  <PresentationFormat>Widescreen</PresentationFormat>
  <Paragraphs>206</Paragraphs>
  <Slides>34</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2" baseType="lpstr">
      <vt:lpstr>Arial</vt:lpstr>
      <vt:lpstr>Calibri</vt:lpstr>
      <vt:lpstr>Cambria</vt:lpstr>
      <vt:lpstr>Garamond</vt:lpstr>
      <vt:lpstr>Georgia</vt:lpstr>
      <vt:lpstr>Wingdings</vt:lpstr>
      <vt:lpstr>Office Theme</vt:lpstr>
      <vt:lpstr>Adobe Acrobat Document</vt:lpstr>
      <vt:lpstr>PowerPoint Presentation</vt:lpstr>
      <vt:lpstr>FAIR HOUSING: KNOW YOUR RIGHTS</vt:lpstr>
      <vt:lpstr>PowerPoint Presentation</vt:lpstr>
      <vt:lpstr>WHAT YOU WILL LEARN TODAY</vt:lpstr>
      <vt:lpstr>THE FEDERAL FAIR HOUSING ACT</vt:lpstr>
      <vt:lpstr>SEVEN PROTECTED CLASSES</vt:lpstr>
      <vt:lpstr>TRANSACTIONS COVERED </vt:lpstr>
      <vt:lpstr>HOUSING COVERED</vt:lpstr>
      <vt:lpstr>ACTIONS THAT CAN VIOLATE THE LAW</vt:lpstr>
      <vt:lpstr>REFUSE TO RENT OR NEGOTIATE  </vt:lpstr>
      <vt:lpstr>DISCRIMINATE IN TERMS OR CONDITONS </vt:lpstr>
      <vt:lpstr>RENTALS AND SALES</vt:lpstr>
      <vt:lpstr>DISCOURAGING, STEERING OR SEGREGATING APPLICANTS</vt:lpstr>
      <vt:lpstr>Untruthful Information</vt:lpstr>
      <vt:lpstr>TREATMENT v. IMPACT</vt:lpstr>
      <vt:lpstr> HARASSMENT IN HOUSING IS ILLEGAL </vt:lpstr>
      <vt:lpstr>Lending Discrimination is Prohibited</vt:lpstr>
      <vt:lpstr>DISCRIMINATION BASED ON DISABILITY</vt:lpstr>
      <vt:lpstr>THREE WAYS ONE CAN HAVE  A DISABILITY</vt:lpstr>
      <vt:lpstr>ILLEGAL INQUIRIES</vt:lpstr>
      <vt:lpstr>REASONABLE ACCOMMODATIONS</vt:lpstr>
      <vt:lpstr>WHEN DO ACCOMMODATIONS HAVE TO BE MADE? </vt:lpstr>
      <vt:lpstr>TYPICAL REASONABLE ACCOMMODATIONS</vt:lpstr>
      <vt:lpstr>When is a Request for an Accommodation Unreasonable?</vt:lpstr>
      <vt:lpstr>REASONABLE MODIFICATIONS  </vt:lpstr>
      <vt:lpstr>REASONABLE MODIFICATIONS</vt:lpstr>
      <vt:lpstr>REASONABLE MODIFICATIONS</vt:lpstr>
      <vt:lpstr>SHORT REVIEW</vt:lpstr>
      <vt:lpstr>THE COMPLAINT PROCESS</vt:lpstr>
      <vt:lpstr>WHAT YOU SHOULD TELL HUD</vt:lpstr>
      <vt:lpstr>RESOURCES</vt:lpstr>
      <vt:lpstr>Fair Housing &amp; Equal Opportunity (FHEO) Posters &amp; Displays</vt:lpstr>
      <vt:lpstr>ANY QUESTIONS?   CONTACT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Sistrunk</dc:creator>
  <cp:lastModifiedBy>Julie Brooks</cp:lastModifiedBy>
  <cp:revision>79</cp:revision>
  <cp:lastPrinted>2022-03-28T18:36:39Z</cp:lastPrinted>
  <dcterms:created xsi:type="dcterms:W3CDTF">2020-02-06T15:24:31Z</dcterms:created>
  <dcterms:modified xsi:type="dcterms:W3CDTF">2022-03-28T19:12:21Z</dcterms:modified>
</cp:coreProperties>
</file>